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9"/>
  </p:notesMasterIdLst>
  <p:sldIdLst>
    <p:sldId id="256" r:id="rId2"/>
    <p:sldId id="257" r:id="rId3"/>
    <p:sldId id="258" r:id="rId4"/>
    <p:sldId id="320" r:id="rId5"/>
    <p:sldId id="294" r:id="rId6"/>
    <p:sldId id="295" r:id="rId7"/>
    <p:sldId id="297" r:id="rId8"/>
    <p:sldId id="298" r:id="rId9"/>
    <p:sldId id="299" r:id="rId10"/>
    <p:sldId id="300" r:id="rId11"/>
    <p:sldId id="304" r:id="rId12"/>
    <p:sldId id="301" r:id="rId13"/>
    <p:sldId id="302" r:id="rId14"/>
    <p:sldId id="265" r:id="rId15"/>
    <p:sldId id="266" r:id="rId16"/>
    <p:sldId id="267" r:id="rId17"/>
    <p:sldId id="268" r:id="rId18"/>
    <p:sldId id="303" r:id="rId19"/>
    <p:sldId id="306" r:id="rId20"/>
    <p:sldId id="308" r:id="rId21"/>
    <p:sldId id="310" r:id="rId22"/>
    <p:sldId id="312" r:id="rId23"/>
    <p:sldId id="318" r:id="rId24"/>
    <p:sldId id="316" r:id="rId25"/>
    <p:sldId id="313"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324" r:id="rId50"/>
    <p:sldId id="292" r:id="rId51"/>
    <p:sldId id="321" r:id="rId52"/>
    <p:sldId id="322" r:id="rId53"/>
    <p:sldId id="293" r:id="rId54"/>
    <p:sldId id="319" r:id="rId55"/>
    <p:sldId id="309" r:id="rId56"/>
    <p:sldId id="317" r:id="rId57"/>
    <p:sldId id="314" r:id="rId58"/>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0476"/>
  </p:normalViewPr>
  <p:slideViewPr>
    <p:cSldViewPr snapToGrid="0">
      <p:cViewPr varScale="1">
        <p:scale>
          <a:sx n="101" d="100"/>
          <a:sy n="101" d="100"/>
        </p:scale>
        <p:origin x="7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16-09-2020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cw.mit.edu/courses/electrical-engineering-and-computer-science/6-0001-introduction-to-computer-science-and-programming-in-python-fall-2016/"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a:uFillTx/>
            </a:endParaRPr>
          </a:p>
        </p:txBody>
      </p:sp>
    </p:spTree>
    <p:extLst>
      <p:ext uri="{BB962C8B-B14F-4D97-AF65-F5344CB8AC3E}">
        <p14:creationId xmlns:p14="http://schemas.microsoft.com/office/powerpoint/2010/main" val="4059957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=xfKn5OjHLqQ</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55</a:t>
            </a:fld>
            <a:endParaRPr lang="nl-NL">
              <a:uFillTx/>
            </a:endParaRPr>
          </a:p>
        </p:txBody>
      </p:sp>
    </p:spTree>
    <p:extLst>
      <p:ext uri="{BB962C8B-B14F-4D97-AF65-F5344CB8AC3E}">
        <p14:creationId xmlns:p14="http://schemas.microsoft.com/office/powerpoint/2010/main" val="2072119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=JAH2WtmXBhI</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56</a:t>
            </a:fld>
            <a:endParaRPr lang="nl-NL">
              <a:uFillTx/>
            </a:endParaRPr>
          </a:p>
        </p:txBody>
      </p:sp>
    </p:spTree>
    <p:extLst>
      <p:ext uri="{BB962C8B-B14F-4D97-AF65-F5344CB8AC3E}">
        <p14:creationId xmlns:p14="http://schemas.microsoft.com/office/powerpoint/2010/main" val="14680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=btgAUdbj85E</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57</a:t>
            </a:fld>
            <a:endParaRPr lang="nl-NL">
              <a:uFillTx/>
            </a:endParaRPr>
          </a:p>
        </p:txBody>
      </p:sp>
    </p:spTree>
    <p:extLst>
      <p:ext uri="{BB962C8B-B14F-4D97-AF65-F5344CB8AC3E}">
        <p14:creationId xmlns:p14="http://schemas.microsoft.com/office/powerpoint/2010/main" val="1086591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a:uFillTx/>
            </a:endParaRPr>
          </a:p>
        </p:txBody>
      </p:sp>
    </p:spTree>
    <p:extLst>
      <p:ext uri="{BB962C8B-B14F-4D97-AF65-F5344CB8AC3E}">
        <p14:creationId xmlns:p14="http://schemas.microsoft.com/office/powerpoint/2010/main" val="149435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4</a:t>
            </a:fld>
            <a:endParaRPr lang="nl-NL">
              <a:uFillTx/>
            </a:endParaRPr>
          </a:p>
        </p:txBody>
      </p:sp>
    </p:spTree>
    <p:extLst>
      <p:ext uri="{BB962C8B-B14F-4D97-AF65-F5344CB8AC3E}">
        <p14:creationId xmlns:p14="http://schemas.microsoft.com/office/powerpoint/2010/main" val="196179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Copy-pasted link to the course 6.0001 – Introduciton to Computer Science and Programming </a:t>
            </a:r>
            <a:r>
              <a:rPr lang="x-none"/>
              <a:t>in Python</a:t>
            </a:r>
            <a:r>
              <a:rPr lang="en-US" dirty="0"/>
              <a:t>:</a:t>
            </a:r>
            <a:endParaRPr lang="x-none" dirty="0"/>
          </a:p>
          <a:p>
            <a:r>
              <a:rPr lang="en-GB" dirty="0">
                <a:hlinkClick r:id="rId3"/>
              </a:rPr>
              <a:t>https://ocw.mit.edu/courses/electrical-engineering-and-computer-science/6-0001-introduction-to-computer-science-and-programming-in-python-fall-2016/</a:t>
            </a:r>
            <a:endParaRPr lang="en-GB" dirty="0"/>
          </a:p>
          <a:p>
            <a:endParaRPr lang="x-none"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11</a:t>
            </a:fld>
            <a:endParaRPr lang="nl-NL">
              <a:uFillTx/>
            </a:endParaRPr>
          </a:p>
        </p:txBody>
      </p:sp>
    </p:spTree>
    <p:extLst>
      <p:ext uri="{BB962C8B-B14F-4D97-AF65-F5344CB8AC3E}">
        <p14:creationId xmlns:p14="http://schemas.microsoft.com/office/powerpoint/2010/main" val="281487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Image sources:</a:t>
            </a:r>
          </a:p>
          <a:p>
            <a:r>
              <a:rPr lang="x-none" dirty="0"/>
              <a:t>Abacus - </a:t>
            </a:r>
            <a:r>
              <a:rPr lang="en-GB" dirty="0" err="1"/>
              <a:t>www.sliderulemuseum.com</a:t>
            </a:r>
            <a:r>
              <a:rPr lang="en-GB" dirty="0"/>
              <a:t>/</a:t>
            </a:r>
            <a:r>
              <a:rPr lang="en-GB" dirty="0" err="1"/>
              <a:t>Abaci.htm</a:t>
            </a:r>
            <a:endParaRPr lang="x-none" dirty="0"/>
          </a:p>
          <a:p>
            <a:r>
              <a:rPr lang="x-none" dirty="0"/>
              <a:t>Schickard’s clock - </a:t>
            </a:r>
            <a:r>
              <a:rPr lang="en-GB" dirty="0"/>
              <a:t>https://history-</a:t>
            </a:r>
            <a:r>
              <a:rPr lang="en-GB" dirty="0" err="1"/>
              <a:t>computer.com</a:t>
            </a:r>
            <a:r>
              <a:rPr lang="en-GB" dirty="0"/>
              <a:t>/</a:t>
            </a:r>
            <a:r>
              <a:rPr lang="en-GB" dirty="0" err="1"/>
              <a:t>MechanicalCalculators</a:t>
            </a:r>
            <a:r>
              <a:rPr lang="en-GB" dirty="0"/>
              <a:t>/Pioneers/</a:t>
            </a:r>
            <a:r>
              <a:rPr lang="en-GB" dirty="0" err="1"/>
              <a:t>Schickard.html</a:t>
            </a:r>
            <a:endParaRPr lang="x-none" dirty="0"/>
          </a:p>
          <a:p>
            <a:r>
              <a:rPr lang="x-none" dirty="0"/>
              <a:t>Jacquard loom - </a:t>
            </a:r>
            <a:r>
              <a:rPr lang="en-GB" dirty="0"/>
              <a:t>https://encyclopedia2.thefreedictionary.com/</a:t>
            </a:r>
          </a:p>
          <a:p>
            <a:r>
              <a:rPr lang="en-GB" dirty="0"/>
              <a:t>Differential engine - https://</a:t>
            </a:r>
            <a:r>
              <a:rPr lang="en-GB" dirty="0" err="1"/>
              <a:t>commons.wikimedia.org</a:t>
            </a:r>
            <a:r>
              <a:rPr lang="en-GB" dirty="0"/>
              <a:t>/wiki/</a:t>
            </a:r>
            <a:r>
              <a:rPr lang="en-GB" dirty="0" err="1"/>
              <a:t>File:Babbage_Difference_Engine</a:t>
            </a:r>
            <a:r>
              <a:rPr lang="en-GB" dirty="0"/>
              <a:t>_(</a:t>
            </a:r>
            <a:r>
              <a:rPr lang="en-GB" dirty="0" err="1"/>
              <a:t>the_power-supply_end</a:t>
            </a:r>
            <a:r>
              <a:rPr lang="en-GB" dirty="0"/>
              <a:t>).jpg</a:t>
            </a:r>
          </a:p>
          <a:p>
            <a:r>
              <a:rPr lang="x-none" dirty="0"/>
              <a:t>Eniac - </a:t>
            </a:r>
            <a:r>
              <a:rPr lang="en-GB" dirty="0"/>
              <a:t>https://</a:t>
            </a:r>
            <a:r>
              <a:rPr lang="en-GB" dirty="0" err="1"/>
              <a:t>en.wikipedia.org</a:t>
            </a:r>
            <a:r>
              <a:rPr lang="en-GB" dirty="0"/>
              <a:t>/wiki/ENIAC</a:t>
            </a:r>
            <a:endParaRPr lang="x-none" dirty="0"/>
          </a:p>
          <a:p>
            <a:r>
              <a:rPr lang="x-none" dirty="0"/>
              <a:t>PDP-1 - </a:t>
            </a:r>
            <a:r>
              <a:rPr lang="en-GB" dirty="0"/>
              <a:t>https://</a:t>
            </a:r>
            <a:r>
              <a:rPr lang="en-GB" dirty="0" err="1"/>
              <a:t>en.wikipedia.org</a:t>
            </a:r>
            <a:r>
              <a:rPr lang="en-GB" dirty="0"/>
              <a:t>/wiki/PDP-1</a:t>
            </a:r>
          </a:p>
          <a:p>
            <a:endParaRPr lang="x-none"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20</a:t>
            </a:fld>
            <a:endParaRPr lang="nl-NL">
              <a:uFillTx/>
            </a:endParaRPr>
          </a:p>
        </p:txBody>
      </p:sp>
    </p:spTree>
    <p:extLst>
      <p:ext uri="{BB962C8B-B14F-4D97-AF65-F5344CB8AC3E}">
        <p14:creationId xmlns:p14="http://schemas.microsoft.com/office/powerpoint/2010/main" val="334844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a:t>Image sources:</a:t>
            </a:r>
          </a:p>
          <a:p>
            <a:r>
              <a:rPr lang="en-US" dirty="0"/>
              <a:t>Altair 8800</a:t>
            </a:r>
            <a:r>
              <a:rPr lang="x-none"/>
              <a:t> – </a:t>
            </a:r>
            <a:r>
              <a:rPr lang="en-GB" dirty="0"/>
              <a:t>https://</a:t>
            </a:r>
            <a:r>
              <a:rPr lang="en-GB" dirty="0" err="1"/>
              <a:t>en.wikipedia.org</a:t>
            </a:r>
            <a:r>
              <a:rPr lang="en-GB" dirty="0"/>
              <a:t>/wiki/Altair_8800</a:t>
            </a:r>
            <a:endParaRPr lang="en-US" dirty="0"/>
          </a:p>
          <a:p>
            <a:r>
              <a:rPr lang="en-US" dirty="0"/>
              <a:t>IBM PC, model 5150</a:t>
            </a:r>
            <a:r>
              <a:rPr lang="x-none"/>
              <a:t> – </a:t>
            </a:r>
            <a:r>
              <a:rPr lang="en-GB" dirty="0"/>
              <a:t>https://</a:t>
            </a:r>
            <a:r>
              <a:rPr lang="en-GB" dirty="0" err="1"/>
              <a:t>en.wikipedia.org</a:t>
            </a:r>
            <a:r>
              <a:rPr lang="en-GB" dirty="0"/>
              <a:t>/wiki/</a:t>
            </a:r>
            <a:r>
              <a:rPr lang="en-GB" dirty="0" err="1"/>
              <a:t>IBM_Personal_Computer</a:t>
            </a:r>
            <a:endParaRPr lang="en-US" dirty="0"/>
          </a:p>
          <a:p>
            <a:r>
              <a:rPr lang="en-NL" dirty="0"/>
              <a:t>Apple Macintosh – </a:t>
            </a:r>
            <a:r>
              <a:rPr lang="en-GB" dirty="0"/>
              <a:t>https://</a:t>
            </a:r>
            <a:r>
              <a:rPr lang="en-GB" dirty="0" err="1"/>
              <a:t>nl.wikipedia.org</a:t>
            </a:r>
            <a:r>
              <a:rPr lang="en-GB" dirty="0"/>
              <a:t>/wiki/</a:t>
            </a:r>
            <a:r>
              <a:rPr lang="en-GB" dirty="0" err="1"/>
              <a:t>Apple_Macintosh</a:t>
            </a:r>
            <a:endParaRPr lang="en-NL" dirty="0"/>
          </a:p>
          <a:p>
            <a:r>
              <a:rPr lang="en-NL" dirty="0"/>
              <a:t>Commodore Amiga 500 – </a:t>
            </a:r>
            <a:r>
              <a:rPr lang="en-GB" dirty="0"/>
              <a:t>https://</a:t>
            </a:r>
            <a:r>
              <a:rPr lang="en-GB" dirty="0" err="1"/>
              <a:t>en.wikipedia.org</a:t>
            </a:r>
            <a:r>
              <a:rPr lang="en-GB" dirty="0"/>
              <a:t>/wiki/Amiga_500</a:t>
            </a:r>
            <a:endParaRPr lang="en-NL" dirty="0"/>
          </a:p>
          <a:p>
            <a:r>
              <a:rPr lang="en-NL" dirty="0"/>
              <a:t>Apple Newton – pintrest.com</a:t>
            </a:r>
          </a:p>
          <a:p>
            <a:r>
              <a:rPr lang="en-NL" dirty="0"/>
              <a:t>PaceBook – tweakers.net</a:t>
            </a:r>
          </a:p>
          <a:p>
            <a:r>
              <a:rPr lang="en-NL" dirty="0"/>
              <a:t>Apple iPad – google images</a:t>
            </a:r>
          </a:p>
          <a:p>
            <a:endParaRPr lang="x-none"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21</a:t>
            </a:fld>
            <a:endParaRPr lang="nl-NL">
              <a:uFillTx/>
            </a:endParaRPr>
          </a:p>
        </p:txBody>
      </p:sp>
    </p:spTree>
    <p:extLst>
      <p:ext uri="{BB962C8B-B14F-4D97-AF65-F5344CB8AC3E}">
        <p14:creationId xmlns:p14="http://schemas.microsoft.com/office/powerpoint/2010/main" val="68632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authors make distinction between system and programming software (which is why programming software is given in italics), while others treat programming software as part of system software.</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27</a:t>
            </a:fld>
            <a:endParaRPr lang="nl-NL">
              <a:uFillTx/>
            </a:endParaRPr>
          </a:p>
        </p:txBody>
      </p:sp>
    </p:spTree>
    <p:extLst>
      <p:ext uri="{BB962C8B-B14F-4D97-AF65-F5344CB8AC3E}">
        <p14:creationId xmlns:p14="http://schemas.microsoft.com/office/powerpoint/2010/main" val="282068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some sources treat programming software as separate category. Others,</a:t>
            </a:r>
            <a:r>
              <a:rPr lang="en-US" baseline="0" dirty="0"/>
              <a:t> view them as sub-part of system software.</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31</a:t>
            </a:fld>
            <a:endParaRPr lang="nl-NL">
              <a:uFillTx/>
            </a:endParaRPr>
          </a:p>
        </p:txBody>
      </p:sp>
    </p:spTree>
    <p:extLst>
      <p:ext uri="{BB962C8B-B14F-4D97-AF65-F5344CB8AC3E}">
        <p14:creationId xmlns:p14="http://schemas.microsoft.com/office/powerpoint/2010/main" val="115994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36</a:t>
            </a:fld>
            <a:endParaRPr lang="nl-NL">
              <a:uFillTx/>
            </a:endParaRPr>
          </a:p>
        </p:txBody>
      </p:sp>
    </p:spTree>
    <p:extLst>
      <p:ext uri="{BB962C8B-B14F-4D97-AF65-F5344CB8AC3E}">
        <p14:creationId xmlns:p14="http://schemas.microsoft.com/office/powerpoint/2010/main" val="3074088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9/16/20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9/16/20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9/16/20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9/16/20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9/16/20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9/16/20</a:t>
            </a:fld>
            <a:endParaRPr lang="en-US" dirty="0">
              <a:uFillTx/>
            </a:endParaRPr>
          </a:p>
        </p:txBody>
      </p:sp>
      <p:sp>
        <p:nvSpPr>
          <p:cNvPr id="8" name="Footer Placeholder 7"/>
          <p:cNvSpPr>
            <a:spLocks noGrp="1"/>
          </p:cNvSpPr>
          <p:nvPr>
            <p:ph type="ftr" sz="quarter" idx="11"/>
          </p:nvPr>
        </p:nvSpPr>
        <p:spPr/>
        <p:txBody>
          <a:bodyPr/>
          <a:lstStyle/>
          <a:p>
            <a:endParaRPr lang="en-US" dirty="0">
              <a:uFillTx/>
            </a:endParaRPr>
          </a:p>
        </p:txBody>
      </p:sp>
      <p:sp>
        <p:nvSpPr>
          <p:cNvPr id="9" name="Slide Number Placeholder 8"/>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9/16/20</a:t>
            </a:fld>
            <a:endParaRPr lang="en-US" dirty="0">
              <a:uFillTx/>
            </a:endParaRPr>
          </a:p>
        </p:txBody>
      </p:sp>
      <p:sp>
        <p:nvSpPr>
          <p:cNvPr id="5" name="Footer Placeholder 3"/>
          <p:cNvSpPr>
            <a:spLocks noGrp="1"/>
          </p:cNvSpPr>
          <p:nvPr>
            <p:ph type="ftr" sz="quarter" idx="11"/>
          </p:nvPr>
        </p:nvSpPr>
        <p:spPr/>
        <p:txBody>
          <a:bodyPr/>
          <a:lstStyle/>
          <a:p>
            <a:endParaRPr lang="en-US" dirty="0">
              <a:uFillTx/>
            </a:endParaRPr>
          </a:p>
        </p:txBody>
      </p:sp>
      <p:sp>
        <p:nvSpPr>
          <p:cNvPr id="6" name="Slide Number Placeholder 4"/>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9/16/20</a:t>
            </a:fld>
            <a:endParaRPr lang="en-US" dirty="0">
              <a:uFillTx/>
            </a:endParaRPr>
          </a:p>
        </p:txBody>
      </p:sp>
      <p:sp>
        <p:nvSpPr>
          <p:cNvPr id="5" name="Footer Placeholder 2"/>
          <p:cNvSpPr>
            <a:spLocks noGrp="1"/>
          </p:cNvSpPr>
          <p:nvPr>
            <p:ph type="ftr" sz="quarter" idx="11"/>
          </p:nvPr>
        </p:nvSpPr>
        <p:spPr/>
        <p:txBody>
          <a:bodyPr/>
          <a:lstStyle/>
          <a:p>
            <a:endParaRPr lang="en-US" dirty="0">
              <a:uFillTx/>
            </a:endParaRPr>
          </a:p>
        </p:txBody>
      </p:sp>
      <p:sp>
        <p:nvSpPr>
          <p:cNvPr id="6" name="Slide Number Placeholder 3"/>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9/16/20</a:t>
            </a:fld>
            <a:endParaRPr lang="en-US" dirty="0">
              <a:uFillTx/>
            </a:endParaRPr>
          </a:p>
        </p:txBody>
      </p:sp>
      <p:sp>
        <p:nvSpPr>
          <p:cNvPr id="5" name="Footer Placeholder 5"/>
          <p:cNvSpPr>
            <a:spLocks noGrp="1"/>
          </p:cNvSpPr>
          <p:nvPr>
            <p:ph type="ftr" sz="quarter" idx="11"/>
          </p:nvPr>
        </p:nvSpPr>
        <p:spPr/>
        <p:txBody>
          <a:bodyPr/>
          <a:lstStyle/>
          <a:p>
            <a:endParaRPr lang="en-US" dirty="0">
              <a:uFillTx/>
            </a:endParaRPr>
          </a:p>
        </p:txBody>
      </p:sp>
      <p:sp>
        <p:nvSpPr>
          <p:cNvPr id="6"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9/16/20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9/16/20</a:t>
            </a:fld>
            <a:endParaRPr lang="en-US" dirty="0">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dirty="0">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dirty="0">
                <a:uFillTx/>
              </a:rPr>
              <a:t>‹#›</a:t>
            </a:fld>
            <a:endParaRPr lang="en-US" dirty="0">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ocw.mit.edu/courses/electrical-engineering-and-computer-science/6-0001-introduction-to-computer-science-and-programming-in-python-fall-2016/"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xfKn5OjHLqQ?feature=oembed" TargetMode="External"/><Relationship Id="rId4" Type="http://schemas.openxmlformats.org/officeDocument/2006/relationships/image" Target="../media/image34.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ideo" Target="https://www.youtube.com/embed/JAH2WtmXBhI?feature=oembed" TargetMode="External"/><Relationship Id="rId4" Type="http://schemas.openxmlformats.org/officeDocument/2006/relationships/image" Target="../media/image35.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btgAUdbj85E?feature=oembed" TargetMode="External"/><Relationship Id="rId4" Type="http://schemas.openxmlformats.org/officeDocument/2006/relationships/image" Target="../media/image3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a:noFill/>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a:t>Lesson</a:t>
            </a:r>
            <a:r>
              <a:rPr lang="en-US" sz="2400">
                <a:uFillTx/>
              </a:rPr>
              <a:t> 1.1:</a:t>
            </a:r>
            <a:br>
              <a:rPr lang="en-US" sz="4400" dirty="0">
                <a:uFillTx/>
              </a:rPr>
            </a:br>
            <a:r>
              <a:rPr lang="en-US" sz="3200" dirty="0"/>
              <a:t>Introduction to Computer Science</a:t>
            </a:r>
            <a:endParaRPr lang="en-US" sz="4400" dirty="0">
              <a:uFillTx/>
            </a:endParaRPr>
          </a:p>
        </p:txBody>
      </p:sp>
      <p:sp>
        <p:nvSpPr>
          <p:cNvPr id="3" name="Subtitle 2"/>
          <p:cNvSpPr>
            <a:spLocks noGrp="1"/>
          </p:cNvSpPr>
          <p:nvPr>
            <p:ph type="subTitle" idx="1"/>
          </p:nvPr>
        </p:nvSpPr>
        <p:spPr/>
        <p:txBody>
          <a:bodyPr/>
          <a:lstStyle/>
          <a:p>
            <a:r>
              <a:rPr lang="nl-NL" dirty="0">
                <a:uFillTx/>
              </a:rPr>
              <a:t>Analysis Team, 2020/2021</a:t>
            </a: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3698802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in the Analysis line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10</a:t>
            </a:fld>
            <a:endParaRPr lang="en-US" dirty="0">
              <a:uFillTx/>
            </a:endParaRPr>
          </a:p>
        </p:txBody>
      </p:sp>
      <p:sp>
        <p:nvSpPr>
          <p:cNvPr id="7" name="Oval 6"/>
          <p:cNvSpPr/>
          <p:nvPr/>
        </p:nvSpPr>
        <p:spPr>
          <a:xfrm>
            <a:off x="9363308" y="4534606"/>
            <a:ext cx="2287100"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1">
            <a:schemeClr val="accent1"/>
          </a:fillRef>
          <a:effectRef idx="1">
            <a:schemeClr val="accent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PROG. </a:t>
            </a:r>
          </a:p>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SKILL</a:t>
            </a:r>
          </a:p>
        </p:txBody>
      </p:sp>
      <p:sp>
        <p:nvSpPr>
          <p:cNvPr id="10" name="Left-Right Arrow 9"/>
          <p:cNvSpPr/>
          <p:nvPr/>
        </p:nvSpPr>
        <p:spPr>
          <a:xfrm rot="2616536">
            <a:off x="9637476" y="3921535"/>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Left-Right Arrow 10"/>
          <p:cNvSpPr/>
          <p:nvPr/>
        </p:nvSpPr>
        <p:spPr>
          <a:xfrm rot="19027493">
            <a:off x="6748452" y="3900684"/>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Left-Right Arrow 11"/>
          <p:cNvSpPr/>
          <p:nvPr/>
        </p:nvSpPr>
        <p:spPr>
          <a:xfrm>
            <a:off x="8194184" y="4978792"/>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Oval 8"/>
          <p:cNvSpPr/>
          <p:nvPr/>
        </p:nvSpPr>
        <p:spPr>
          <a:xfrm>
            <a:off x="7533338" y="2566928"/>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SOLVING</a:t>
            </a:r>
          </a:p>
        </p:txBody>
      </p:sp>
      <p:sp>
        <p:nvSpPr>
          <p:cNvPr id="8" name="Oval 7"/>
          <p:cNvSpPr/>
          <p:nvPr/>
        </p:nvSpPr>
        <p:spPr>
          <a:xfrm>
            <a:off x="5703367" y="4534606"/>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KNOWLEDGE OF CONCEPTS</a:t>
            </a:r>
          </a:p>
        </p:txBody>
      </p:sp>
      <p:sp>
        <p:nvSpPr>
          <p:cNvPr id="3" name="Content Placeholder 2"/>
          <p:cNvSpPr>
            <a:spLocks noGrp="1"/>
          </p:cNvSpPr>
          <p:nvPr>
            <p:ph sz="half" idx="1"/>
          </p:nvPr>
        </p:nvSpPr>
        <p:spPr>
          <a:xfrm>
            <a:off x="1103312" y="1853249"/>
            <a:ext cx="4396339" cy="4403090"/>
          </a:xfrm>
        </p:spPr>
        <p:txBody>
          <a:bodyPr>
            <a:normAutofit lnSpcReduction="10000"/>
          </a:bodyPr>
          <a:lstStyle/>
          <a:p>
            <a:pPr marL="0" indent="0">
              <a:buNone/>
            </a:pPr>
            <a:r>
              <a:rPr lang="en-US" dirty="0"/>
              <a:t>Knowledge of concepts:</a:t>
            </a:r>
          </a:p>
          <a:p>
            <a:r>
              <a:rPr lang="en-US" dirty="0"/>
              <a:t>Understanding the technological constraints and determining how can the solution work within the given environment.</a:t>
            </a:r>
          </a:p>
          <a:p>
            <a:endParaRPr lang="en-US" dirty="0"/>
          </a:p>
          <a:p>
            <a:r>
              <a:rPr lang="en-US" dirty="0"/>
              <a:t>Example:</a:t>
            </a:r>
          </a:p>
          <a:p>
            <a:pPr lvl="1"/>
            <a:r>
              <a:rPr lang="en-US" dirty="0"/>
              <a:t>What is an OS (operating system), what does it do and how does it work?</a:t>
            </a:r>
          </a:p>
          <a:p>
            <a:pPr lvl="1"/>
            <a:r>
              <a:rPr lang="en-US" dirty="0"/>
              <a:t>What is a network protocol? How to send and receive data from and to a remote system?</a:t>
            </a:r>
          </a:p>
          <a:p>
            <a:pPr lvl="1"/>
            <a:r>
              <a:rPr lang="en-US" dirty="0"/>
              <a:t>Etc.</a:t>
            </a:r>
          </a:p>
          <a:p>
            <a:endParaRPr lang="en-US" dirty="0"/>
          </a:p>
        </p:txBody>
      </p:sp>
    </p:spTree>
    <p:extLst>
      <p:ext uri="{BB962C8B-B14F-4D97-AF65-F5344CB8AC3E}">
        <p14:creationId xmlns:p14="http://schemas.microsoft.com/office/powerpoint/2010/main" val="316822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65FD8-6C2E-F849-9902-145745AC67E0}"/>
              </a:ext>
            </a:extLst>
          </p:cNvPr>
          <p:cNvSpPr>
            <a:spLocks noGrp="1"/>
          </p:cNvSpPr>
          <p:nvPr>
            <p:ph type="title"/>
          </p:nvPr>
        </p:nvSpPr>
        <p:spPr>
          <a:xfrm>
            <a:off x="646111" y="452718"/>
            <a:ext cx="9404723" cy="1400530"/>
          </a:xfrm>
        </p:spPr>
        <p:txBody>
          <a:bodyPr anchor="t">
            <a:normAutofit/>
          </a:bodyPr>
          <a:lstStyle/>
          <a:p>
            <a:r>
              <a:rPr lang="x-none" dirty="0"/>
              <a:t>Course book</a:t>
            </a:r>
          </a:p>
        </p:txBody>
      </p:sp>
      <p:sp>
        <p:nvSpPr>
          <p:cNvPr id="11" name="Content Placeholder 2">
            <a:extLst>
              <a:ext uri="{FF2B5EF4-FFF2-40B4-BE49-F238E27FC236}">
                <a16:creationId xmlns:a16="http://schemas.microsoft.com/office/drawing/2014/main" id="{BF4EBD38-DBA6-455A-84FE-7EF764A52500}"/>
              </a:ext>
            </a:extLst>
          </p:cNvPr>
          <p:cNvSpPr>
            <a:spLocks noGrp="1"/>
          </p:cNvSpPr>
          <p:nvPr>
            <p:ph sz="half" idx="1"/>
          </p:nvPr>
        </p:nvSpPr>
        <p:spPr>
          <a:xfrm>
            <a:off x="1103312" y="2060575"/>
            <a:ext cx="5283201" cy="4195763"/>
          </a:xfrm>
        </p:spPr>
        <p:txBody>
          <a:bodyPr/>
          <a:lstStyle/>
          <a:p>
            <a:r>
              <a:rPr lang="en-US" dirty="0"/>
              <a:t>“</a:t>
            </a:r>
            <a:r>
              <a:rPr lang="en-US" i="1" dirty="0"/>
              <a:t>Introduction to Computation and Programming Using Python</a:t>
            </a:r>
            <a:r>
              <a:rPr lang="en-US" dirty="0"/>
              <a:t>”, John V. </a:t>
            </a:r>
            <a:r>
              <a:rPr lang="en-US" dirty="0" err="1"/>
              <a:t>Guttag</a:t>
            </a:r>
            <a:endParaRPr lang="en-US" dirty="0"/>
          </a:p>
          <a:p>
            <a:r>
              <a:rPr lang="en-US" dirty="0"/>
              <a:t>Chapters: 1, 2, 3, 5.1, 5.4</a:t>
            </a:r>
          </a:p>
          <a:p>
            <a:endParaRPr lang="en-US" dirty="0"/>
          </a:p>
          <a:p>
            <a:r>
              <a:rPr lang="en-US" dirty="0"/>
              <a:t>Used at MIT for the course </a:t>
            </a:r>
            <a:r>
              <a:rPr lang="en-US" dirty="0">
                <a:hlinkClick r:id="rId3"/>
              </a:rPr>
              <a:t>6.0001 – Introduction to Computer Science and Programming in Python</a:t>
            </a:r>
            <a:endParaRPr lang="en-US" dirty="0"/>
          </a:p>
          <a:p>
            <a:pPr marL="0" indent="0">
              <a:buNone/>
            </a:pPr>
            <a:r>
              <a:rPr lang="en-US" dirty="0"/>
              <a:t>	(fast paced course)</a:t>
            </a:r>
          </a:p>
          <a:p>
            <a:r>
              <a:rPr lang="en-US" dirty="0"/>
              <a:t>Feel free to explore the course for extra materials (videos, slides, code).</a:t>
            </a:r>
          </a:p>
        </p:txBody>
      </p:sp>
      <p:pic>
        <p:nvPicPr>
          <p:cNvPr id="6" name="Picture 5">
            <a:extLst>
              <a:ext uri="{FF2B5EF4-FFF2-40B4-BE49-F238E27FC236}">
                <a16:creationId xmlns:a16="http://schemas.microsoft.com/office/drawing/2014/main" id="{24030566-F3D7-5343-B459-9F1CD935CCCE}"/>
              </a:ext>
            </a:extLst>
          </p:cNvPr>
          <p:cNvPicPr>
            <a:picLocks noChangeAspect="1"/>
          </p:cNvPicPr>
          <p:nvPr/>
        </p:nvPicPr>
        <p:blipFill>
          <a:blip r:embed="rId4"/>
          <a:stretch>
            <a:fillRect/>
          </a:stretch>
        </p:blipFill>
        <p:spPr>
          <a:xfrm>
            <a:off x="7128852" y="2060575"/>
            <a:ext cx="3223688" cy="4200245"/>
          </a:xfrm>
          <a:prstGeom prst="rect">
            <a:avLst/>
          </a:prstGeom>
          <a:noFill/>
        </p:spPr>
      </p:pic>
      <p:sp>
        <p:nvSpPr>
          <p:cNvPr id="5" name="Slide Number Placeholder 4">
            <a:extLst>
              <a:ext uri="{FF2B5EF4-FFF2-40B4-BE49-F238E27FC236}">
                <a16:creationId xmlns:a16="http://schemas.microsoft.com/office/drawing/2014/main" id="{4FA8276D-9EA5-3542-A741-6A1A661BBC5F}"/>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D57F1E4F-1CFF-5643-939E-02111984F565}" type="slidenum">
              <a:rPr lang="en-US" smtClean="0">
                <a:uFillTx/>
              </a:rPr>
              <a:pPr>
                <a:spcAft>
                  <a:spcPts val="600"/>
                </a:spcAft>
              </a:pPr>
              <a:t>11</a:t>
            </a:fld>
            <a:endParaRPr lang="en-US">
              <a:uFillTx/>
            </a:endParaRPr>
          </a:p>
        </p:txBody>
      </p:sp>
    </p:spTree>
    <p:extLst>
      <p:ext uri="{BB962C8B-B14F-4D97-AF65-F5344CB8AC3E}">
        <p14:creationId xmlns:p14="http://schemas.microsoft.com/office/powerpoint/2010/main" val="299655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Text Placeholder 2"/>
          <p:cNvSpPr>
            <a:spLocks noGrp="1"/>
          </p:cNvSpPr>
          <p:nvPr>
            <p:ph type="body" idx="1"/>
          </p:nvPr>
        </p:nvSpPr>
        <p:spPr/>
        <p:txBody>
          <a:bodyPr/>
          <a:lstStyle/>
          <a:p>
            <a:r>
              <a:rPr lang="en-US" dirty="0"/>
              <a:t>Data, information,</a:t>
            </a:r>
          </a:p>
          <a:p>
            <a:r>
              <a:rPr lang="en-US" dirty="0"/>
              <a:t>Information science, informatics, computer science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12</a:t>
            </a:fld>
            <a:endParaRPr lang="en-US" dirty="0">
              <a:uFillTx/>
            </a:endParaRPr>
          </a:p>
        </p:txBody>
      </p:sp>
    </p:spTree>
    <p:extLst>
      <p:ext uri="{BB962C8B-B14F-4D97-AF65-F5344CB8AC3E}">
        <p14:creationId xmlns:p14="http://schemas.microsoft.com/office/powerpoint/2010/main" val="3057094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information</a:t>
            </a:r>
          </a:p>
        </p:txBody>
      </p:sp>
      <p:sp>
        <p:nvSpPr>
          <p:cNvPr id="3" name="Content Placeholder 2"/>
          <p:cNvSpPr>
            <a:spLocks noGrp="1"/>
          </p:cNvSpPr>
          <p:nvPr>
            <p:ph idx="1"/>
          </p:nvPr>
        </p:nvSpPr>
        <p:spPr/>
        <p:txBody>
          <a:bodyPr>
            <a:normAutofit/>
          </a:bodyPr>
          <a:lstStyle/>
          <a:p>
            <a:r>
              <a:rPr lang="en-US" b="1" u="sng" dirty="0">
                <a:solidFill>
                  <a:srgbClr val="FFC000"/>
                </a:solidFill>
              </a:rPr>
              <a:t>Data</a:t>
            </a:r>
            <a:r>
              <a:rPr lang="en-US" dirty="0"/>
              <a:t> is defined as a representation of facts, concepts, or instructions in a formalized manner, suitable for communication, interpretation, or processing by a human or a computer.</a:t>
            </a:r>
          </a:p>
          <a:p>
            <a:endParaRPr lang="en-US" dirty="0"/>
          </a:p>
          <a:p>
            <a:r>
              <a:rPr lang="en-US" b="1" u="sng" dirty="0">
                <a:solidFill>
                  <a:srgbClr val="FFC000"/>
                </a:solidFill>
              </a:rPr>
              <a:t>Information</a:t>
            </a:r>
            <a:r>
              <a:rPr lang="en-US" dirty="0"/>
              <a:t> is the </a:t>
            </a:r>
            <a:r>
              <a:rPr lang="en-US" b="1" dirty="0"/>
              <a:t>processed data</a:t>
            </a:r>
            <a:r>
              <a:rPr lang="en-US" dirty="0"/>
              <a:t> that is:</a:t>
            </a:r>
          </a:p>
          <a:p>
            <a:pPr marL="800100" lvl="1" indent="-342900">
              <a:buFont typeface="+mj-lt"/>
              <a:buAutoNum type="arabicPeriod"/>
            </a:pPr>
            <a:r>
              <a:rPr lang="en-US" dirty="0"/>
              <a:t>Accurate and timely,</a:t>
            </a:r>
          </a:p>
          <a:p>
            <a:pPr marL="800100" lvl="1" indent="-342900">
              <a:buFont typeface="+mj-lt"/>
              <a:buAutoNum type="arabicPeriod"/>
            </a:pPr>
            <a:r>
              <a:rPr lang="en-US" dirty="0"/>
              <a:t>Specific and organized for a purpose,</a:t>
            </a:r>
          </a:p>
          <a:p>
            <a:pPr marL="800100" lvl="1" indent="-342900">
              <a:buFont typeface="+mj-lt"/>
              <a:buAutoNum type="arabicPeriod"/>
            </a:pPr>
            <a:r>
              <a:rPr lang="en-US" dirty="0"/>
              <a:t>Presented within a context that gives it meaning and relevance,</a:t>
            </a:r>
          </a:p>
          <a:p>
            <a:pPr marL="800100" lvl="1" indent="-342900">
              <a:buFont typeface="+mj-lt"/>
              <a:buAutoNum type="arabicPeriod"/>
            </a:pPr>
            <a:r>
              <a:rPr lang="en-US" dirty="0"/>
              <a:t>Can lead to an increase in understanding and decrease in uncertainty.</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13</a:t>
            </a:fld>
            <a:endParaRPr lang="en-US" dirty="0">
              <a:uFillTx/>
            </a:endParaRPr>
          </a:p>
        </p:txBody>
      </p:sp>
    </p:spTree>
    <p:extLst>
      <p:ext uri="{BB962C8B-B14F-4D97-AF65-F5344CB8AC3E}">
        <p14:creationId xmlns:p14="http://schemas.microsoft.com/office/powerpoint/2010/main" val="2027298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science</a:t>
            </a:r>
          </a:p>
        </p:txBody>
      </p:sp>
      <p:sp>
        <p:nvSpPr>
          <p:cNvPr id="3" name="Content Placeholder 2"/>
          <p:cNvSpPr>
            <a:spLocks noGrp="1"/>
          </p:cNvSpPr>
          <p:nvPr>
            <p:ph idx="1"/>
          </p:nvPr>
        </p:nvSpPr>
        <p:spPr/>
        <p:txBody>
          <a:bodyPr>
            <a:normAutofit fontScale="92500" lnSpcReduction="20000"/>
          </a:bodyPr>
          <a:lstStyle/>
          <a:p>
            <a:r>
              <a:rPr lang="en-US" dirty="0"/>
              <a:t>Information science – a scientific field that studies information systems, or more precisely information-related activities such as:</a:t>
            </a:r>
          </a:p>
          <a:p>
            <a:pPr marL="800100" lvl="1" indent="-342900">
              <a:buFont typeface="+mj-lt"/>
              <a:buAutoNum type="arabicPeriod"/>
            </a:pPr>
            <a:r>
              <a:rPr lang="en-US" dirty="0"/>
              <a:t>Information </a:t>
            </a:r>
            <a:r>
              <a:rPr lang="en-US" sz="2000" b="1" dirty="0">
                <a:solidFill>
                  <a:srgbClr val="FFC000"/>
                </a:solidFill>
              </a:rPr>
              <a:t>analysis</a:t>
            </a:r>
            <a:r>
              <a:rPr lang="en-US" dirty="0">
                <a:solidFill>
                  <a:srgbClr val="FFC000"/>
                </a:solidFill>
              </a:rPr>
              <a:t> </a:t>
            </a:r>
            <a:r>
              <a:rPr lang="en-US" dirty="0"/>
              <a:t>(characteristics, meaning of the information)</a:t>
            </a:r>
          </a:p>
          <a:p>
            <a:pPr marL="800100" lvl="1" indent="-342900">
              <a:buFont typeface="+mj-lt"/>
              <a:buAutoNum type="arabicPeriod"/>
            </a:pPr>
            <a:r>
              <a:rPr lang="en-US" dirty="0"/>
              <a:t>Information </a:t>
            </a:r>
            <a:r>
              <a:rPr lang="en-US" sz="2000" b="1" dirty="0">
                <a:solidFill>
                  <a:srgbClr val="FFC000"/>
                </a:solidFill>
              </a:rPr>
              <a:t>collection</a:t>
            </a:r>
            <a:r>
              <a:rPr lang="en-US" dirty="0">
                <a:solidFill>
                  <a:srgbClr val="FFC000"/>
                </a:solidFill>
              </a:rPr>
              <a:t> </a:t>
            </a:r>
            <a:r>
              <a:rPr lang="en-US" dirty="0"/>
              <a:t>(how to acquire?)</a:t>
            </a:r>
          </a:p>
          <a:p>
            <a:pPr marL="800100" lvl="1" indent="-342900">
              <a:buFont typeface="+mj-lt"/>
              <a:buAutoNum type="arabicPeriod"/>
            </a:pPr>
            <a:r>
              <a:rPr lang="en-US" dirty="0"/>
              <a:t>Information </a:t>
            </a:r>
            <a:r>
              <a:rPr lang="en-US" sz="2000" b="1" dirty="0">
                <a:solidFill>
                  <a:srgbClr val="FFC000"/>
                </a:solidFill>
              </a:rPr>
              <a:t>classification</a:t>
            </a:r>
            <a:r>
              <a:rPr lang="en-US" dirty="0">
                <a:solidFill>
                  <a:srgbClr val="FFC000"/>
                </a:solidFill>
              </a:rPr>
              <a:t> </a:t>
            </a:r>
            <a:r>
              <a:rPr lang="en-US" dirty="0"/>
              <a:t>(how to organize inf. into categories)</a:t>
            </a:r>
          </a:p>
          <a:p>
            <a:pPr marL="800100" lvl="1" indent="-342900">
              <a:buFont typeface="+mj-lt"/>
              <a:buAutoNum type="arabicPeriod"/>
            </a:pPr>
            <a:r>
              <a:rPr lang="en-US" dirty="0"/>
              <a:t>Information </a:t>
            </a:r>
            <a:r>
              <a:rPr lang="en-US" sz="2000" b="1" dirty="0">
                <a:solidFill>
                  <a:srgbClr val="FFC000"/>
                </a:solidFill>
              </a:rPr>
              <a:t>storage</a:t>
            </a:r>
            <a:r>
              <a:rPr lang="en-US" sz="2000" dirty="0">
                <a:solidFill>
                  <a:srgbClr val="FFC000"/>
                </a:solidFill>
              </a:rPr>
              <a:t> </a:t>
            </a:r>
            <a:r>
              <a:rPr lang="en-US" sz="2000" dirty="0"/>
              <a:t>(</a:t>
            </a:r>
            <a:r>
              <a:rPr lang="en-US" dirty="0"/>
              <a:t>how to save and later load information; effectively (e.g. cheap) and reliably</a:t>
            </a:r>
            <a:r>
              <a:rPr lang="en-US" sz="2000" dirty="0"/>
              <a:t>)</a:t>
            </a:r>
            <a:endParaRPr lang="en-US" sz="2000" b="1" dirty="0">
              <a:solidFill>
                <a:srgbClr val="FFC000"/>
              </a:solidFill>
            </a:endParaRPr>
          </a:p>
          <a:p>
            <a:pPr marL="800100" lvl="1" indent="-342900">
              <a:buFont typeface="+mj-lt"/>
              <a:buAutoNum type="arabicPeriod"/>
            </a:pPr>
            <a:r>
              <a:rPr lang="en-US" dirty="0"/>
              <a:t>Information </a:t>
            </a:r>
            <a:r>
              <a:rPr lang="en-US" sz="2000" b="1" dirty="0">
                <a:solidFill>
                  <a:srgbClr val="FFC000"/>
                </a:solidFill>
              </a:rPr>
              <a:t>transfer</a:t>
            </a:r>
            <a:r>
              <a:rPr lang="en-US" dirty="0">
                <a:solidFill>
                  <a:srgbClr val="FFC000"/>
                </a:solidFill>
              </a:rPr>
              <a:t> </a:t>
            </a:r>
            <a:r>
              <a:rPr lang="en-US" dirty="0"/>
              <a:t>(make communication reliable and fast)</a:t>
            </a:r>
            <a:endParaRPr lang="en-US" b="1" dirty="0">
              <a:solidFill>
                <a:srgbClr val="FFC000"/>
              </a:solidFill>
            </a:endParaRPr>
          </a:p>
          <a:p>
            <a:pPr marL="800100" lvl="1" indent="-342900">
              <a:buFont typeface="+mj-lt"/>
              <a:buAutoNum type="arabicPeriod"/>
            </a:pPr>
            <a:r>
              <a:rPr lang="en-US" dirty="0"/>
              <a:t>Information </a:t>
            </a:r>
            <a:r>
              <a:rPr lang="en-US" sz="2100" b="1" dirty="0">
                <a:solidFill>
                  <a:srgbClr val="FFC000"/>
                </a:solidFill>
              </a:rPr>
              <a:t>manipulation</a:t>
            </a:r>
            <a:r>
              <a:rPr lang="en-US" sz="2200" dirty="0">
                <a:solidFill>
                  <a:srgbClr val="FFC000"/>
                </a:solidFill>
              </a:rPr>
              <a:t> </a:t>
            </a:r>
            <a:r>
              <a:rPr lang="en-US" dirty="0"/>
              <a:t>(ability to transform information (e.g. calculate average))</a:t>
            </a:r>
          </a:p>
          <a:p>
            <a:pPr marL="800100" lvl="1" indent="-342900">
              <a:buFont typeface="+mj-lt"/>
              <a:buAutoNum type="arabicPeriod"/>
            </a:pPr>
            <a:r>
              <a:rPr lang="en-US" dirty="0"/>
              <a:t>Information </a:t>
            </a:r>
            <a:r>
              <a:rPr lang="en-US" sz="2100" b="1" dirty="0">
                <a:solidFill>
                  <a:srgbClr val="FFC000"/>
                </a:solidFill>
              </a:rPr>
              <a:t>dissemination</a:t>
            </a:r>
            <a:r>
              <a:rPr lang="en-US" dirty="0">
                <a:solidFill>
                  <a:srgbClr val="FFC000"/>
                </a:solidFill>
              </a:rPr>
              <a:t> </a:t>
            </a:r>
            <a:r>
              <a:rPr lang="en-US" dirty="0"/>
              <a:t>(how to publish information?)</a:t>
            </a:r>
          </a:p>
          <a:p>
            <a:pPr marL="800100" lvl="1" indent="-342900">
              <a:buFont typeface="+mj-lt"/>
              <a:buAutoNum type="arabicPeriod"/>
            </a:pPr>
            <a:r>
              <a:rPr lang="en-US" dirty="0"/>
              <a:t>Information </a:t>
            </a:r>
            <a:r>
              <a:rPr lang="en-US" sz="2100" b="1" dirty="0">
                <a:solidFill>
                  <a:srgbClr val="FFC000"/>
                </a:solidFill>
              </a:rPr>
              <a:t>protection</a:t>
            </a:r>
            <a:r>
              <a:rPr lang="en-US" dirty="0">
                <a:solidFill>
                  <a:srgbClr val="FFC000"/>
                </a:solidFill>
              </a:rPr>
              <a:t> </a:t>
            </a:r>
            <a:r>
              <a:rPr lang="en-US" dirty="0"/>
              <a:t>(how to prevent unauthorized access (e.g. cryptography))</a:t>
            </a:r>
          </a:p>
          <a:p>
            <a:pPr marL="800100" lvl="1" indent="-342900">
              <a:buFont typeface="+mj-lt"/>
              <a:buAutoNum type="arabicPeriod"/>
            </a:pPr>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14</a:t>
            </a:fld>
            <a:endParaRPr lang="en-US" dirty="0">
              <a:uFillTx/>
            </a:endParaRPr>
          </a:p>
        </p:txBody>
      </p:sp>
    </p:spTree>
    <p:extLst>
      <p:ext uri="{BB962C8B-B14F-4D97-AF65-F5344CB8AC3E}">
        <p14:creationId xmlns:p14="http://schemas.microsoft.com/office/powerpoint/2010/main" val="234121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science (Informatics)</a:t>
            </a:r>
          </a:p>
        </p:txBody>
      </p:sp>
      <p:sp>
        <p:nvSpPr>
          <p:cNvPr id="3" name="Content Placeholder 2"/>
          <p:cNvSpPr>
            <a:spLocks noGrp="1"/>
          </p:cNvSpPr>
          <p:nvPr>
            <p:ph idx="1"/>
          </p:nvPr>
        </p:nvSpPr>
        <p:spPr/>
        <p:txBody>
          <a:bodyPr/>
          <a:lstStyle/>
          <a:p>
            <a:r>
              <a:rPr lang="en-US" b="1" u="sng" dirty="0">
                <a:solidFill>
                  <a:srgbClr val="FFC000"/>
                </a:solidFill>
              </a:rPr>
              <a:t>Informatics</a:t>
            </a:r>
            <a:r>
              <a:rPr lang="en-US" dirty="0"/>
              <a:t> is an </a:t>
            </a:r>
            <a:r>
              <a:rPr lang="en-US" dirty="0">
                <a:solidFill>
                  <a:srgbClr val="FFC000"/>
                </a:solidFill>
              </a:rPr>
              <a:t>applied form </a:t>
            </a:r>
            <a:r>
              <a:rPr lang="en-US" dirty="0"/>
              <a:t>of </a:t>
            </a:r>
            <a:r>
              <a:rPr lang="en-US" dirty="0">
                <a:solidFill>
                  <a:srgbClr val="FFC000"/>
                </a:solidFill>
              </a:rPr>
              <a:t>Information science</a:t>
            </a:r>
            <a:r>
              <a:rPr lang="en-US" dirty="0"/>
              <a:t>.</a:t>
            </a:r>
          </a:p>
          <a:p>
            <a:r>
              <a:rPr lang="en-US" dirty="0"/>
              <a:t>Informatics involves:</a:t>
            </a:r>
          </a:p>
          <a:p>
            <a:pPr lvl="1"/>
            <a:r>
              <a:rPr lang="en-US" dirty="0"/>
              <a:t>Information processing</a:t>
            </a:r>
          </a:p>
          <a:p>
            <a:pPr lvl="1"/>
            <a:r>
              <a:rPr lang="en-US" dirty="0"/>
              <a:t>Engineering of information systems</a:t>
            </a:r>
          </a:p>
          <a:p>
            <a:pPr lvl="1"/>
            <a:endParaRPr lang="en-US" dirty="0"/>
          </a:p>
          <a:p>
            <a:r>
              <a:rPr lang="en-US" dirty="0"/>
              <a:t>The key characteristics of Information systems are its abilities to </a:t>
            </a:r>
            <a:r>
              <a:rPr lang="en-US" dirty="0">
                <a:solidFill>
                  <a:srgbClr val="FFC000"/>
                </a:solidFill>
              </a:rPr>
              <a:t>acquire</a:t>
            </a:r>
            <a:r>
              <a:rPr lang="en-US" dirty="0"/>
              <a:t>, </a:t>
            </a:r>
            <a:r>
              <a:rPr lang="en-US" dirty="0">
                <a:solidFill>
                  <a:srgbClr val="FFC000"/>
                </a:solidFill>
              </a:rPr>
              <a:t>transform</a:t>
            </a:r>
            <a:r>
              <a:rPr lang="en-US" dirty="0"/>
              <a:t> (thus increasing value) and </a:t>
            </a:r>
            <a:r>
              <a:rPr lang="en-US" dirty="0">
                <a:solidFill>
                  <a:srgbClr val="FFC000"/>
                </a:solidFill>
              </a:rPr>
              <a:t>exchange</a:t>
            </a:r>
            <a:r>
              <a:rPr lang="en-US" dirty="0"/>
              <a:t> information. </a:t>
            </a:r>
          </a:p>
          <a:p>
            <a:pPr lvl="1"/>
            <a:r>
              <a:rPr lang="en-US" dirty="0"/>
              <a:t>This is requirement for any technological advancement.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15</a:t>
            </a:fld>
            <a:endParaRPr lang="en-US" dirty="0">
              <a:uFillTx/>
            </a:endParaRPr>
          </a:p>
        </p:txBody>
      </p:sp>
    </p:spTree>
    <p:extLst>
      <p:ext uri="{BB962C8B-B14F-4D97-AF65-F5344CB8AC3E}">
        <p14:creationId xmlns:p14="http://schemas.microsoft.com/office/powerpoint/2010/main" val="2006640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science</a:t>
            </a:r>
          </a:p>
        </p:txBody>
      </p:sp>
      <p:sp>
        <p:nvSpPr>
          <p:cNvPr id="3" name="Content Placeholder 2"/>
          <p:cNvSpPr>
            <a:spLocks noGrp="1"/>
          </p:cNvSpPr>
          <p:nvPr>
            <p:ph idx="1"/>
          </p:nvPr>
        </p:nvSpPr>
        <p:spPr>
          <a:xfrm>
            <a:off x="1103313" y="2052918"/>
            <a:ext cx="5564187" cy="4195481"/>
          </a:xfrm>
        </p:spPr>
        <p:txBody>
          <a:bodyPr/>
          <a:lstStyle/>
          <a:p>
            <a:r>
              <a:rPr lang="en-US" dirty="0"/>
              <a:t>Information system ≠ computer system</a:t>
            </a:r>
          </a:p>
          <a:p>
            <a:endParaRPr lang="en-US" dirty="0"/>
          </a:p>
          <a:p>
            <a:r>
              <a:rPr lang="en-US" dirty="0"/>
              <a:t>Although the most efficient way to realize information system is by using computers and computer networks, information systems can be based on card-catalogue, courier service, manual information processing, etc. </a:t>
            </a:r>
          </a:p>
          <a:p>
            <a:endParaRPr lang="en-US" dirty="0"/>
          </a:p>
          <a:p>
            <a:r>
              <a:rPr lang="en-US" dirty="0"/>
              <a:t>The ancient Library of Alexandria is an early example of information system.</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16</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0" y="1502948"/>
            <a:ext cx="4669570" cy="4745451"/>
          </a:xfrm>
          <a:prstGeom prst="rect">
            <a:avLst/>
          </a:prstGeom>
        </p:spPr>
      </p:pic>
    </p:spTree>
    <p:extLst>
      <p:ext uri="{BB962C8B-B14F-4D97-AF65-F5344CB8AC3E}">
        <p14:creationId xmlns:p14="http://schemas.microsoft.com/office/powerpoint/2010/main" val="84194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science</a:t>
            </a:r>
          </a:p>
        </p:txBody>
      </p:sp>
      <p:sp>
        <p:nvSpPr>
          <p:cNvPr id="3" name="Content Placeholder 2"/>
          <p:cNvSpPr>
            <a:spLocks noGrp="1"/>
          </p:cNvSpPr>
          <p:nvPr>
            <p:ph idx="1"/>
          </p:nvPr>
        </p:nvSpPr>
        <p:spPr/>
        <p:txBody>
          <a:bodyPr/>
          <a:lstStyle/>
          <a:p>
            <a:r>
              <a:rPr lang="en-US" dirty="0"/>
              <a:t>Computer science – is a set of skills and knowledge about technologies focusing on development, programming and use of computers.</a:t>
            </a:r>
          </a:p>
          <a:p>
            <a:r>
              <a:rPr lang="en-US" dirty="0"/>
              <a:t>Computer science focuses on hardware and software.</a:t>
            </a:r>
          </a:p>
          <a:p>
            <a:r>
              <a:rPr lang="en-US" dirty="0"/>
              <a:t>Computer Science consists of several fields such as: software engineering, networks, computer systems, databases, programming languages, security, artificial intelligence and many more.</a:t>
            </a:r>
          </a:p>
          <a:p>
            <a:endParaRPr lang="en-US" dirty="0"/>
          </a:p>
          <a:p>
            <a:r>
              <a:rPr lang="en-US" dirty="0"/>
              <a:t>Essentially: </a:t>
            </a:r>
            <a:r>
              <a:rPr lang="en-US" b="1" dirty="0">
                <a:solidFill>
                  <a:srgbClr val="FFC000"/>
                </a:solidFill>
              </a:rPr>
              <a:t>Computer Science</a:t>
            </a:r>
            <a:r>
              <a:rPr lang="en-US" dirty="0"/>
              <a:t> </a:t>
            </a:r>
            <a:r>
              <a:rPr lang="en-US" u="sng" dirty="0"/>
              <a:t>deals with all practical activities related to information</a:t>
            </a:r>
            <a:r>
              <a:rPr lang="en-US" dirty="0"/>
              <a: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17</a:t>
            </a:fld>
            <a:endParaRPr lang="en-US" dirty="0">
              <a:uFillTx/>
            </a:endParaRPr>
          </a:p>
        </p:txBody>
      </p:sp>
    </p:spTree>
    <p:extLst>
      <p:ext uri="{BB962C8B-B14F-4D97-AF65-F5344CB8AC3E}">
        <p14:creationId xmlns:p14="http://schemas.microsoft.com/office/powerpoint/2010/main" val="13410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3" name="Text Placeholder 2"/>
          <p:cNvSpPr>
            <a:spLocks noGrp="1"/>
          </p:cNvSpPr>
          <p:nvPr>
            <p:ph type="body" idx="1"/>
          </p:nvPr>
        </p:nvSpPr>
        <p:spPr/>
        <p:txBody>
          <a:bodyPr/>
          <a:lstStyle/>
          <a:p>
            <a:r>
              <a:rPr lang="en-US" dirty="0"/>
              <a:t>Hardware </a:t>
            </a:r>
            <a:r>
              <a:rPr lang="en-US"/>
              <a:t>and software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18</a:t>
            </a:fld>
            <a:endParaRPr lang="en-US" dirty="0">
              <a:uFillTx/>
            </a:endParaRPr>
          </a:p>
        </p:txBody>
      </p:sp>
    </p:spTree>
    <p:extLst>
      <p:ext uri="{BB962C8B-B14F-4D97-AF65-F5344CB8AC3E}">
        <p14:creationId xmlns:p14="http://schemas.microsoft.com/office/powerpoint/2010/main" val="16243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a:t>
            </a:r>
          </a:p>
        </p:txBody>
      </p:sp>
      <p:sp>
        <p:nvSpPr>
          <p:cNvPr id="3" name="Content Placeholder 2"/>
          <p:cNvSpPr>
            <a:spLocks noGrp="1"/>
          </p:cNvSpPr>
          <p:nvPr>
            <p:ph idx="1"/>
          </p:nvPr>
        </p:nvSpPr>
        <p:spPr/>
        <p:txBody>
          <a:bodyPr/>
          <a:lstStyle/>
          <a:p>
            <a:r>
              <a:rPr lang="en-US" dirty="0"/>
              <a:t>A </a:t>
            </a:r>
            <a:r>
              <a:rPr lang="en-US" b="1" dirty="0">
                <a:solidFill>
                  <a:schemeClr val="accent3"/>
                </a:solidFill>
              </a:rPr>
              <a:t>computer</a:t>
            </a:r>
            <a:r>
              <a:rPr lang="en-US" dirty="0"/>
              <a:t> is a </a:t>
            </a:r>
            <a:r>
              <a:rPr lang="en-US" u="sng" dirty="0"/>
              <a:t>device</a:t>
            </a:r>
            <a:r>
              <a:rPr lang="en-US" dirty="0"/>
              <a:t> that manipulates information, or data. It has the ability to </a:t>
            </a:r>
            <a:r>
              <a:rPr lang="en-US" b="1" dirty="0"/>
              <a:t>retrieve</a:t>
            </a:r>
            <a:r>
              <a:rPr lang="en-US" dirty="0"/>
              <a:t>, </a:t>
            </a:r>
            <a:r>
              <a:rPr lang="en-US" b="1" dirty="0"/>
              <a:t>store</a:t>
            </a:r>
            <a:r>
              <a:rPr lang="en-US" dirty="0"/>
              <a:t>, </a:t>
            </a:r>
            <a:r>
              <a:rPr lang="en-US" b="1" dirty="0"/>
              <a:t>process</a:t>
            </a:r>
            <a:r>
              <a:rPr lang="en-US" dirty="0"/>
              <a:t> and </a:t>
            </a:r>
            <a:r>
              <a:rPr lang="en-US" b="1" dirty="0"/>
              <a:t>send</a:t>
            </a:r>
            <a:r>
              <a:rPr lang="en-US" dirty="0"/>
              <a:t> data.</a:t>
            </a:r>
          </a:p>
          <a:p>
            <a:endParaRPr lang="en-US" dirty="0"/>
          </a:p>
          <a:p>
            <a:r>
              <a:rPr lang="en-US" dirty="0"/>
              <a:t>In simple terms: computers “crunch” numbers – perform calculations, and they do it, from human’s perspective, very fast.</a:t>
            </a:r>
          </a:p>
          <a:p>
            <a:pPr lvl="1"/>
            <a:r>
              <a:rPr lang="en-US" dirty="0"/>
              <a:t>Billions of calculations per second.</a:t>
            </a:r>
          </a:p>
          <a:p>
            <a:pPr lvl="1"/>
            <a:r>
              <a:rPr lang="en-US" dirty="0"/>
              <a:t>Remember results.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19</a:t>
            </a:fld>
            <a:endParaRPr lang="en-US" dirty="0">
              <a:uFillTx/>
            </a:endParaRPr>
          </a:p>
        </p:txBody>
      </p:sp>
    </p:spTree>
    <p:extLst>
      <p:ext uri="{BB962C8B-B14F-4D97-AF65-F5344CB8AC3E}">
        <p14:creationId xmlns:p14="http://schemas.microsoft.com/office/powerpoint/2010/main" val="2526036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Welcome to Analysis 1</a:t>
            </a:r>
            <a:br>
              <a:rPr lang="en-US" dirty="0"/>
            </a:br>
            <a:r>
              <a:rPr lang="en-US" dirty="0"/>
              <a:t>(course overview)</a:t>
            </a:r>
          </a:p>
        </p:txBody>
      </p:sp>
      <p:sp>
        <p:nvSpPr>
          <p:cNvPr id="3" name="Content Placeholder 2"/>
          <p:cNvSpPr>
            <a:spLocks noGrp="1"/>
          </p:cNvSpPr>
          <p:nvPr>
            <p:ph sz="half" idx="1"/>
          </p:nvPr>
        </p:nvSpPr>
        <p:spPr/>
        <p:txBody>
          <a:bodyPr>
            <a:normAutofit lnSpcReduction="10000"/>
          </a:bodyPr>
          <a:lstStyle/>
          <a:p>
            <a:r>
              <a:rPr lang="en-US" dirty="0"/>
              <a:t>Theory:</a:t>
            </a:r>
          </a:p>
          <a:p>
            <a:pPr marL="800100" lvl="1" indent="-342900">
              <a:buFont typeface="+mj-lt"/>
              <a:buAutoNum type="arabicParenR"/>
            </a:pPr>
            <a:r>
              <a:rPr lang="en-US" dirty="0"/>
              <a:t>Introduction to computer science</a:t>
            </a:r>
          </a:p>
          <a:p>
            <a:pPr marL="800100" lvl="1" indent="-342900">
              <a:buFont typeface="+mj-lt"/>
              <a:buAutoNum type="arabicParenR"/>
            </a:pPr>
            <a:endParaRPr lang="en-US" dirty="0"/>
          </a:p>
          <a:p>
            <a:pPr marL="800100" lvl="1" indent="-342900">
              <a:buFont typeface="+mj-lt"/>
              <a:buAutoNum type="arabicParenR"/>
            </a:pPr>
            <a:r>
              <a:rPr lang="en-US" dirty="0"/>
              <a:t>Numeral systems</a:t>
            </a:r>
          </a:p>
          <a:p>
            <a:pPr marL="800100" lvl="1" indent="-342900">
              <a:buFont typeface="+mj-lt"/>
              <a:buAutoNum type="arabicParenR"/>
            </a:pPr>
            <a:endParaRPr lang="en-US" dirty="0"/>
          </a:p>
          <a:p>
            <a:pPr marL="800100" lvl="1" indent="-342900">
              <a:buFont typeface="+mj-lt"/>
              <a:buAutoNum type="arabicParenR"/>
            </a:pPr>
            <a:r>
              <a:rPr lang="en-US" dirty="0"/>
              <a:t>Boolean logic (part 1)</a:t>
            </a:r>
          </a:p>
          <a:p>
            <a:pPr marL="800100" lvl="1" indent="-342900">
              <a:buFont typeface="+mj-lt"/>
              <a:buAutoNum type="arabicParenR"/>
            </a:pPr>
            <a:endParaRPr lang="en-US" dirty="0"/>
          </a:p>
          <a:p>
            <a:pPr marL="800100" lvl="1" indent="-342900">
              <a:buFont typeface="+mj-lt"/>
              <a:buAutoNum type="arabicParenR"/>
            </a:pPr>
            <a:r>
              <a:rPr lang="en-US" dirty="0"/>
              <a:t>Boolean logic (part 2)</a:t>
            </a:r>
          </a:p>
          <a:p>
            <a:pPr marL="800100" lvl="1" indent="-342900">
              <a:buFont typeface="+mj-lt"/>
              <a:buAutoNum type="arabicParenR"/>
            </a:pPr>
            <a:endParaRPr lang="en-US" dirty="0"/>
          </a:p>
          <a:p>
            <a:pPr marL="800100" lvl="1" indent="-342900">
              <a:buFont typeface="+mj-lt"/>
              <a:buAutoNum type="arabicParenR"/>
            </a:pPr>
            <a:r>
              <a:rPr lang="en-US" dirty="0"/>
              <a:t>Sets (pat 1)</a:t>
            </a:r>
          </a:p>
          <a:p>
            <a:pPr marL="800100" lvl="1" indent="-342900">
              <a:buFont typeface="+mj-lt"/>
              <a:buAutoNum type="arabicParenR"/>
            </a:pPr>
            <a:endParaRPr lang="en-US" dirty="0"/>
          </a:p>
          <a:p>
            <a:pPr marL="800100" lvl="1" indent="-342900">
              <a:buFont typeface="+mj-lt"/>
              <a:buAutoNum type="arabicParenR"/>
            </a:pPr>
            <a:r>
              <a:rPr lang="en-US" dirty="0"/>
              <a:t>Sets (part 2)</a:t>
            </a:r>
          </a:p>
        </p:txBody>
      </p:sp>
      <p:sp>
        <p:nvSpPr>
          <p:cNvPr id="4" name="Content Placeholder 3"/>
          <p:cNvSpPr>
            <a:spLocks noGrp="1"/>
          </p:cNvSpPr>
          <p:nvPr>
            <p:ph sz="half" idx="2"/>
          </p:nvPr>
        </p:nvSpPr>
        <p:spPr/>
        <p:txBody>
          <a:bodyPr>
            <a:normAutofit lnSpcReduction="10000"/>
          </a:bodyPr>
          <a:lstStyle/>
          <a:p>
            <a:r>
              <a:rPr lang="en-US" dirty="0"/>
              <a:t>Practical lessons</a:t>
            </a:r>
          </a:p>
          <a:p>
            <a:pPr marL="800100" lvl="1" indent="-342900">
              <a:buFont typeface="+mj-lt"/>
              <a:buAutoNum type="arabicParenR"/>
            </a:pPr>
            <a:r>
              <a:rPr lang="en-US" dirty="0"/>
              <a:t>Algorithms, flowcharts, Python setup</a:t>
            </a:r>
          </a:p>
          <a:p>
            <a:pPr marL="800100" lvl="1" indent="-342900">
              <a:buFont typeface="+mj-lt"/>
              <a:buAutoNum type="arabicParenR"/>
            </a:pPr>
            <a:r>
              <a:rPr lang="en-US" dirty="0"/>
              <a:t>Variables, linear algorithms</a:t>
            </a:r>
          </a:p>
          <a:p>
            <a:pPr marL="800100" lvl="1" indent="-342900">
              <a:buFont typeface="+mj-lt"/>
              <a:buAutoNum type="arabicParenR"/>
            </a:pPr>
            <a:endParaRPr lang="en-US" dirty="0"/>
          </a:p>
          <a:p>
            <a:pPr marL="800100" lvl="1" indent="-342900">
              <a:buFont typeface="+mj-lt"/>
              <a:buAutoNum type="arabicParenR"/>
            </a:pPr>
            <a:r>
              <a:rPr lang="en-US" dirty="0"/>
              <a:t>Branching algorithms</a:t>
            </a:r>
          </a:p>
          <a:p>
            <a:pPr marL="800100" lvl="1" indent="-342900">
              <a:buFont typeface="+mj-lt"/>
              <a:buAutoNum type="arabicParenR"/>
            </a:pPr>
            <a:endParaRPr lang="en-US" dirty="0"/>
          </a:p>
          <a:p>
            <a:pPr marL="800100" lvl="1" indent="-342900">
              <a:buFont typeface="+mj-lt"/>
              <a:buAutoNum type="arabicParenR"/>
            </a:pPr>
            <a:r>
              <a:rPr lang="en-US" dirty="0"/>
              <a:t>Cyclic algorithms – while loop</a:t>
            </a:r>
          </a:p>
          <a:p>
            <a:pPr marL="800100" lvl="1" indent="-342900">
              <a:buFont typeface="+mj-lt"/>
              <a:buAutoNum type="arabicParenR"/>
            </a:pPr>
            <a:endParaRPr lang="en-US" dirty="0"/>
          </a:p>
          <a:p>
            <a:pPr marL="800100" lvl="1" indent="-342900">
              <a:buFont typeface="+mj-lt"/>
              <a:buAutoNum type="arabicParenR"/>
            </a:pPr>
            <a:r>
              <a:rPr lang="en-US" dirty="0"/>
              <a:t>Cyclic algorithms – for loop, sets, indexes </a:t>
            </a:r>
          </a:p>
          <a:p>
            <a:pPr marL="800100" lvl="1" indent="-342900">
              <a:buFont typeface="+mj-lt"/>
              <a:buAutoNum type="arabicParenR"/>
            </a:pPr>
            <a:endParaRPr lang="en-US" dirty="0"/>
          </a:p>
          <a:p>
            <a:pPr marL="800100" lvl="1" indent="-342900">
              <a:buFont typeface="+mj-lt"/>
              <a:buAutoNum type="arabicParenR"/>
            </a:pPr>
            <a:r>
              <a:rPr lang="en-US" dirty="0"/>
              <a:t>Lists in Python</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3847895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7A39-CED1-C44F-9562-BB83AFAE735D}"/>
              </a:ext>
            </a:extLst>
          </p:cNvPr>
          <p:cNvSpPr>
            <a:spLocks noGrp="1"/>
          </p:cNvSpPr>
          <p:nvPr>
            <p:ph type="title"/>
          </p:nvPr>
        </p:nvSpPr>
        <p:spPr/>
        <p:txBody>
          <a:bodyPr/>
          <a:lstStyle/>
          <a:p>
            <a:r>
              <a:rPr lang="x-none" dirty="0"/>
              <a:t>Early computers</a:t>
            </a:r>
          </a:p>
        </p:txBody>
      </p:sp>
      <p:sp>
        <p:nvSpPr>
          <p:cNvPr id="3" name="Content Placeholder 2">
            <a:extLst>
              <a:ext uri="{FF2B5EF4-FFF2-40B4-BE49-F238E27FC236}">
                <a16:creationId xmlns:a16="http://schemas.microsoft.com/office/drawing/2014/main" id="{59993B21-2AA8-A640-98DA-A365A82C34D8}"/>
              </a:ext>
            </a:extLst>
          </p:cNvPr>
          <p:cNvSpPr>
            <a:spLocks noGrp="1"/>
          </p:cNvSpPr>
          <p:nvPr>
            <p:ph sz="half" idx="1"/>
          </p:nvPr>
        </p:nvSpPr>
        <p:spPr/>
        <p:txBody>
          <a:bodyPr/>
          <a:lstStyle/>
          <a:p>
            <a:r>
              <a:rPr lang="x-none" dirty="0"/>
              <a:t>Selected mechanical computers:</a:t>
            </a:r>
          </a:p>
          <a:p>
            <a:pPr lvl="1"/>
            <a:r>
              <a:rPr lang="x-none" dirty="0"/>
              <a:t>Abacus (2600 BC)</a:t>
            </a:r>
          </a:p>
          <a:p>
            <a:pPr lvl="1"/>
            <a:r>
              <a:rPr lang="en-GB" dirty="0"/>
              <a:t>Calculating clock (Wilhelm </a:t>
            </a:r>
            <a:r>
              <a:rPr lang="en-GB" dirty="0" err="1"/>
              <a:t>Schickard</a:t>
            </a:r>
            <a:r>
              <a:rPr lang="en-GB" dirty="0"/>
              <a:t>, 1623)</a:t>
            </a:r>
          </a:p>
          <a:p>
            <a:pPr lvl="1"/>
            <a:r>
              <a:rPr lang="en-GB" dirty="0"/>
              <a:t>Jacquard loom (Joseph-Marie Jacquard, 1804)</a:t>
            </a:r>
          </a:p>
          <a:p>
            <a:pPr lvl="1"/>
            <a:r>
              <a:rPr lang="x-none" dirty="0"/>
              <a:t>Differential engine (Charles Babbage, 1822)</a:t>
            </a:r>
          </a:p>
          <a:p>
            <a:r>
              <a:rPr lang="x-none" dirty="0"/>
              <a:t>Selected electrical computers:</a:t>
            </a:r>
          </a:p>
          <a:p>
            <a:pPr lvl="1"/>
            <a:r>
              <a:rPr lang="x-none" dirty="0"/>
              <a:t>Eniac (1944)</a:t>
            </a:r>
          </a:p>
          <a:p>
            <a:pPr lvl="1"/>
            <a:r>
              <a:rPr lang="x-none" dirty="0"/>
              <a:t>* invention of transistor (1948)</a:t>
            </a:r>
          </a:p>
          <a:p>
            <a:pPr lvl="1"/>
            <a:r>
              <a:rPr lang="x-none" dirty="0"/>
              <a:t>PDP-1 (1960)</a:t>
            </a:r>
          </a:p>
          <a:p>
            <a:endParaRPr lang="x-none" dirty="0"/>
          </a:p>
        </p:txBody>
      </p:sp>
      <p:sp>
        <p:nvSpPr>
          <p:cNvPr id="5" name="Slide Number Placeholder 4">
            <a:extLst>
              <a:ext uri="{FF2B5EF4-FFF2-40B4-BE49-F238E27FC236}">
                <a16:creationId xmlns:a16="http://schemas.microsoft.com/office/drawing/2014/main" id="{B3E4D10F-3D24-544F-A7C0-517E48AB76FD}"/>
              </a:ext>
            </a:extLst>
          </p:cNvPr>
          <p:cNvSpPr>
            <a:spLocks noGrp="1"/>
          </p:cNvSpPr>
          <p:nvPr>
            <p:ph type="sldNum" sz="quarter" idx="12"/>
          </p:nvPr>
        </p:nvSpPr>
        <p:spPr/>
        <p:txBody>
          <a:bodyPr/>
          <a:lstStyle/>
          <a:p>
            <a:fld id="{D57F1E4F-1CFF-5643-939E-02111984F565}" type="slidenum">
              <a:rPr lang="en-US" smtClean="0">
                <a:uFillTx/>
              </a:rPr>
              <a:t>20</a:t>
            </a:fld>
            <a:endParaRPr lang="en-US" dirty="0">
              <a:uFillTx/>
            </a:endParaRPr>
          </a:p>
        </p:txBody>
      </p:sp>
      <p:pic>
        <p:nvPicPr>
          <p:cNvPr id="7" name="Picture 6" descr="A picture containing sitting, table, front, small&#10;&#10;Description automatically generated">
            <a:extLst>
              <a:ext uri="{FF2B5EF4-FFF2-40B4-BE49-F238E27FC236}">
                <a16:creationId xmlns:a16="http://schemas.microsoft.com/office/drawing/2014/main" id="{D97512F6-0D06-534B-A3D0-2DB1AA48D344}"/>
              </a:ext>
            </a:extLst>
          </p:cNvPr>
          <p:cNvPicPr>
            <a:picLocks noChangeAspect="1"/>
          </p:cNvPicPr>
          <p:nvPr/>
        </p:nvPicPr>
        <p:blipFill>
          <a:blip r:embed="rId3"/>
          <a:stretch>
            <a:fillRect/>
          </a:stretch>
        </p:blipFill>
        <p:spPr>
          <a:xfrm>
            <a:off x="5797512" y="2258971"/>
            <a:ext cx="1727200" cy="1143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descr="A close up of a box&#10;&#10;Description automatically generated">
            <a:extLst>
              <a:ext uri="{FF2B5EF4-FFF2-40B4-BE49-F238E27FC236}">
                <a16:creationId xmlns:a16="http://schemas.microsoft.com/office/drawing/2014/main" id="{E9EE42A5-B668-9A4C-BBC0-89166A9B26F6}"/>
              </a:ext>
            </a:extLst>
          </p:cNvPr>
          <p:cNvPicPr>
            <a:picLocks noChangeAspect="1"/>
          </p:cNvPicPr>
          <p:nvPr/>
        </p:nvPicPr>
        <p:blipFill>
          <a:blip r:embed="rId4"/>
          <a:stretch>
            <a:fillRect/>
          </a:stretch>
        </p:blipFill>
        <p:spPr>
          <a:xfrm>
            <a:off x="7418045" y="1326385"/>
            <a:ext cx="2003007" cy="18928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Picture 10" descr="A picture containing photo, building, table, sitting&#10;&#10;Description automatically generated">
            <a:extLst>
              <a:ext uri="{FF2B5EF4-FFF2-40B4-BE49-F238E27FC236}">
                <a16:creationId xmlns:a16="http://schemas.microsoft.com/office/drawing/2014/main" id="{27CB4436-860B-3949-BE38-A9B4230D38D9}"/>
              </a:ext>
            </a:extLst>
          </p:cNvPr>
          <p:cNvPicPr>
            <a:picLocks noChangeAspect="1"/>
          </p:cNvPicPr>
          <p:nvPr/>
        </p:nvPicPr>
        <p:blipFill>
          <a:blip r:embed="rId5"/>
          <a:stretch>
            <a:fillRect/>
          </a:stretch>
        </p:blipFill>
        <p:spPr>
          <a:xfrm>
            <a:off x="9222788" y="1853248"/>
            <a:ext cx="1967951" cy="243260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12" descr="A group of people standing in a room&#10;&#10;Description automatically generated">
            <a:extLst>
              <a:ext uri="{FF2B5EF4-FFF2-40B4-BE49-F238E27FC236}">
                <a16:creationId xmlns:a16="http://schemas.microsoft.com/office/drawing/2014/main" id="{E2DDD56D-1AC9-B04F-9EFE-D3C2A7D591B0}"/>
              </a:ext>
            </a:extLst>
          </p:cNvPr>
          <p:cNvPicPr>
            <a:picLocks noChangeAspect="1"/>
          </p:cNvPicPr>
          <p:nvPr/>
        </p:nvPicPr>
        <p:blipFill>
          <a:blip r:embed="rId6"/>
          <a:stretch>
            <a:fillRect/>
          </a:stretch>
        </p:blipFill>
        <p:spPr>
          <a:xfrm>
            <a:off x="8419548" y="4169039"/>
            <a:ext cx="2589848" cy="19724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5" name="Picture 14" descr="A picture containing building, photo, person, park&#10;&#10;Description automatically generated">
            <a:extLst>
              <a:ext uri="{FF2B5EF4-FFF2-40B4-BE49-F238E27FC236}">
                <a16:creationId xmlns:a16="http://schemas.microsoft.com/office/drawing/2014/main" id="{FEC8C65F-C865-9742-A830-96C1CD70F8B0}"/>
              </a:ext>
            </a:extLst>
          </p:cNvPr>
          <p:cNvPicPr>
            <a:picLocks noChangeAspect="1"/>
          </p:cNvPicPr>
          <p:nvPr/>
        </p:nvPicPr>
        <p:blipFill>
          <a:blip r:embed="rId7"/>
          <a:stretch>
            <a:fillRect/>
          </a:stretch>
        </p:blipFill>
        <p:spPr>
          <a:xfrm>
            <a:off x="5505663" y="3851023"/>
            <a:ext cx="2756764" cy="21066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7" name="Picture 16" descr="A group of people sitting at a desk in a room&#10;&#10;Description automatically generated">
            <a:extLst>
              <a:ext uri="{FF2B5EF4-FFF2-40B4-BE49-F238E27FC236}">
                <a16:creationId xmlns:a16="http://schemas.microsoft.com/office/drawing/2014/main" id="{33100B86-E2DC-6745-8562-A48AB3C27CDD}"/>
              </a:ext>
            </a:extLst>
          </p:cNvPr>
          <p:cNvPicPr>
            <a:picLocks noChangeAspect="1"/>
          </p:cNvPicPr>
          <p:nvPr/>
        </p:nvPicPr>
        <p:blipFill>
          <a:blip r:embed="rId8"/>
          <a:stretch>
            <a:fillRect/>
          </a:stretch>
        </p:blipFill>
        <p:spPr>
          <a:xfrm>
            <a:off x="7095084" y="2546622"/>
            <a:ext cx="2688184" cy="26701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1775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par>
                          <p:cTn id="18" fill="hold">
                            <p:stCondLst>
                              <p:cond delay="500"/>
                            </p:stCondLst>
                            <p:childTnLst>
                              <p:par>
                                <p:cTn id="19" presetID="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500"/>
                                        <p:tgtEl>
                                          <p:spTgt spid="3">
                                            <p:txEl>
                                              <p:pRg st="4" end="4"/>
                                            </p:txEl>
                                          </p:spTgt>
                                        </p:tgtEl>
                                      </p:cBhvr>
                                    </p:animEffect>
                                  </p:childTnLst>
                                </p:cTn>
                              </p:par>
                            </p:childTnLst>
                          </p:cTn>
                        </p:par>
                        <p:par>
                          <p:cTn id="38" fill="hold">
                            <p:stCondLst>
                              <p:cond delay="500"/>
                            </p:stCondLst>
                            <p:childTnLst>
                              <p:par>
                                <p:cTn id="39" presetID="2" presetClass="entr" presetSubtype="6"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blinds(horizontal)">
                                      <p:cBhvr>
                                        <p:cTn id="47" dur="500"/>
                                        <p:tgtEl>
                                          <p:spTgt spid="3">
                                            <p:txEl>
                                              <p:pRg st="5" end="5"/>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linds(horizontal)">
                                      <p:cBhvr>
                                        <p:cTn id="50" dur="500"/>
                                        <p:tgtEl>
                                          <p:spTgt spid="3">
                                            <p:txEl>
                                              <p:pRg st="6" end="6"/>
                                            </p:txEl>
                                          </p:spTgt>
                                        </p:tgtEl>
                                      </p:cBhvr>
                                    </p:animEffect>
                                  </p:childTnLst>
                                </p:cTn>
                              </p:par>
                            </p:childTnLst>
                          </p:cTn>
                        </p:par>
                        <p:par>
                          <p:cTn id="51" fill="hold">
                            <p:stCondLst>
                              <p:cond delay="500"/>
                            </p:stCondLst>
                            <p:childTnLst>
                              <p:par>
                                <p:cTn id="52" presetID="2" presetClass="entr" presetSubtype="1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0-#ppt_w/2"/>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blinds(horizontal)">
                                      <p:cBhvr>
                                        <p:cTn id="60" dur="500"/>
                                        <p:tgtEl>
                                          <p:spTgt spid="3">
                                            <p:txEl>
                                              <p:pRg st="7" end="7"/>
                                            </p:txEl>
                                          </p:spTgt>
                                        </p:tgtEl>
                                      </p:cBhvr>
                                    </p:animEffect>
                                  </p:childTnLst>
                                </p:cTn>
                              </p:par>
                              <p:par>
                                <p:cTn id="61" presetID="3" presetClass="entr" presetSubtype="10" fill="hold" nodeType="with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blinds(horizontal)">
                                      <p:cBhvr>
                                        <p:cTn id="63" dur="500"/>
                                        <p:tgtEl>
                                          <p:spTgt spid="3">
                                            <p:txEl>
                                              <p:pRg st="8" end="8"/>
                                            </p:txEl>
                                          </p:spTgt>
                                        </p:tgtEl>
                                      </p:cBhvr>
                                    </p:animEffect>
                                  </p:childTnLst>
                                </p:cTn>
                              </p:par>
                            </p:childTnLst>
                          </p:cTn>
                        </p:par>
                        <p:par>
                          <p:cTn id="64" fill="hold">
                            <p:stCondLst>
                              <p:cond delay="500"/>
                            </p:stCondLst>
                            <p:childTnLst>
                              <p:par>
                                <p:cTn id="65" presetID="21" presetClass="entr" presetSubtype="1"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7A39-CED1-C44F-9562-BB83AFAE735D}"/>
              </a:ext>
            </a:extLst>
          </p:cNvPr>
          <p:cNvSpPr>
            <a:spLocks noGrp="1"/>
          </p:cNvSpPr>
          <p:nvPr>
            <p:ph type="title"/>
          </p:nvPr>
        </p:nvSpPr>
        <p:spPr/>
        <p:txBody>
          <a:bodyPr/>
          <a:lstStyle/>
          <a:p>
            <a:r>
              <a:rPr lang="x-none" dirty="0"/>
              <a:t>Personal computers</a:t>
            </a:r>
          </a:p>
        </p:txBody>
      </p:sp>
      <p:sp>
        <p:nvSpPr>
          <p:cNvPr id="3" name="Content Placeholder 2">
            <a:extLst>
              <a:ext uri="{FF2B5EF4-FFF2-40B4-BE49-F238E27FC236}">
                <a16:creationId xmlns:a16="http://schemas.microsoft.com/office/drawing/2014/main" id="{59993B21-2AA8-A640-98DA-A365A82C34D8}"/>
              </a:ext>
            </a:extLst>
          </p:cNvPr>
          <p:cNvSpPr>
            <a:spLocks noGrp="1"/>
          </p:cNvSpPr>
          <p:nvPr>
            <p:ph sz="half" idx="1"/>
          </p:nvPr>
        </p:nvSpPr>
        <p:spPr/>
        <p:txBody>
          <a:bodyPr/>
          <a:lstStyle/>
          <a:p>
            <a:r>
              <a:rPr lang="x-none" dirty="0"/>
              <a:t>Selected personal computers:</a:t>
            </a:r>
          </a:p>
          <a:p>
            <a:pPr lvl="1"/>
            <a:r>
              <a:rPr lang="x-none" dirty="0"/>
              <a:t>Altair 8800 (1974)</a:t>
            </a:r>
          </a:p>
          <a:p>
            <a:pPr lvl="1"/>
            <a:r>
              <a:rPr lang="x-none" dirty="0"/>
              <a:t>IBM PC, model 5150 (1981)</a:t>
            </a:r>
          </a:p>
          <a:p>
            <a:pPr lvl="1"/>
            <a:r>
              <a:rPr lang="x-none" dirty="0"/>
              <a:t>Apple Macintosh (1984)</a:t>
            </a:r>
          </a:p>
          <a:p>
            <a:pPr lvl="1"/>
            <a:r>
              <a:rPr lang="x-none" dirty="0"/>
              <a:t>Commodore Amiga 500 (1986)</a:t>
            </a:r>
          </a:p>
          <a:p>
            <a:pPr lvl="1"/>
            <a:r>
              <a:rPr lang="x-none" dirty="0"/>
              <a:t>Apple Newton (1992)</a:t>
            </a:r>
          </a:p>
          <a:p>
            <a:pPr lvl="1"/>
            <a:r>
              <a:rPr lang="x-none" dirty="0"/>
              <a:t>PaceBook (2000)</a:t>
            </a:r>
          </a:p>
          <a:p>
            <a:pPr lvl="1"/>
            <a:r>
              <a:rPr lang="x-none" dirty="0"/>
              <a:t>Apple iPad (2010)</a:t>
            </a:r>
          </a:p>
        </p:txBody>
      </p:sp>
      <p:sp>
        <p:nvSpPr>
          <p:cNvPr id="5" name="Slide Number Placeholder 4">
            <a:extLst>
              <a:ext uri="{FF2B5EF4-FFF2-40B4-BE49-F238E27FC236}">
                <a16:creationId xmlns:a16="http://schemas.microsoft.com/office/drawing/2014/main" id="{B3E4D10F-3D24-544F-A7C0-517E48AB76FD}"/>
              </a:ext>
            </a:extLst>
          </p:cNvPr>
          <p:cNvSpPr>
            <a:spLocks noGrp="1"/>
          </p:cNvSpPr>
          <p:nvPr>
            <p:ph type="sldNum" sz="quarter" idx="12"/>
          </p:nvPr>
        </p:nvSpPr>
        <p:spPr/>
        <p:txBody>
          <a:bodyPr/>
          <a:lstStyle/>
          <a:p>
            <a:fld id="{D57F1E4F-1CFF-5643-939E-02111984F565}" type="slidenum">
              <a:rPr lang="en-US" smtClean="0">
                <a:uFillTx/>
              </a:rPr>
              <a:t>21</a:t>
            </a:fld>
            <a:endParaRPr lang="en-US" dirty="0">
              <a:uFillTx/>
            </a:endParaRPr>
          </a:p>
        </p:txBody>
      </p:sp>
      <p:pic>
        <p:nvPicPr>
          <p:cNvPr id="6" name="Picture 5" descr="A picture containing indoor, table, sitting, small&#10;&#10;Description automatically generated">
            <a:extLst>
              <a:ext uri="{FF2B5EF4-FFF2-40B4-BE49-F238E27FC236}">
                <a16:creationId xmlns:a16="http://schemas.microsoft.com/office/drawing/2014/main" id="{FB0869A3-2A05-154D-94D6-D1F7D6A70599}"/>
              </a:ext>
            </a:extLst>
          </p:cNvPr>
          <p:cNvPicPr>
            <a:picLocks noChangeAspect="1"/>
          </p:cNvPicPr>
          <p:nvPr/>
        </p:nvPicPr>
        <p:blipFill>
          <a:blip r:embed="rId3"/>
          <a:stretch>
            <a:fillRect/>
          </a:stretch>
        </p:blipFill>
        <p:spPr>
          <a:xfrm>
            <a:off x="5208772" y="2666155"/>
            <a:ext cx="2275082" cy="205276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descr="A picture containing sitting, computer, table, microwave&#10;&#10;Description automatically generated">
            <a:extLst>
              <a:ext uri="{FF2B5EF4-FFF2-40B4-BE49-F238E27FC236}">
                <a16:creationId xmlns:a16="http://schemas.microsoft.com/office/drawing/2014/main" id="{D129F796-D931-0B40-A84E-2AB1D7050E75}"/>
              </a:ext>
            </a:extLst>
          </p:cNvPr>
          <p:cNvPicPr>
            <a:picLocks noChangeAspect="1"/>
          </p:cNvPicPr>
          <p:nvPr/>
        </p:nvPicPr>
        <p:blipFill>
          <a:blip r:embed="rId4"/>
          <a:stretch>
            <a:fillRect/>
          </a:stretch>
        </p:blipFill>
        <p:spPr>
          <a:xfrm>
            <a:off x="6399730" y="1112800"/>
            <a:ext cx="2469955" cy="229380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Picture 9" descr="A picture containing monitor, indoor, sitting, microwave&#10;&#10;Description automatically generated">
            <a:extLst>
              <a:ext uri="{FF2B5EF4-FFF2-40B4-BE49-F238E27FC236}">
                <a16:creationId xmlns:a16="http://schemas.microsoft.com/office/drawing/2014/main" id="{CE6CF7FA-58A5-3246-8735-D81C85EC15C1}"/>
              </a:ext>
            </a:extLst>
          </p:cNvPr>
          <p:cNvPicPr>
            <a:picLocks noChangeAspect="1"/>
          </p:cNvPicPr>
          <p:nvPr/>
        </p:nvPicPr>
        <p:blipFill>
          <a:blip r:embed="rId5"/>
          <a:stretch>
            <a:fillRect/>
          </a:stretch>
        </p:blipFill>
        <p:spPr>
          <a:xfrm>
            <a:off x="8383933" y="781422"/>
            <a:ext cx="2521354" cy="2956560"/>
          </a:xfrm>
          <a:prstGeom prst="rect">
            <a:avLst/>
          </a:prstGeom>
        </p:spPr>
      </p:pic>
      <p:pic>
        <p:nvPicPr>
          <p:cNvPr id="12" name="Picture 11" descr="A screen shot of a computer keyboard&#10;&#10;Description automatically generated">
            <a:extLst>
              <a:ext uri="{FF2B5EF4-FFF2-40B4-BE49-F238E27FC236}">
                <a16:creationId xmlns:a16="http://schemas.microsoft.com/office/drawing/2014/main" id="{29673AC7-F275-3E4C-8802-CDB3FDB68561}"/>
              </a:ext>
            </a:extLst>
          </p:cNvPr>
          <p:cNvPicPr>
            <a:picLocks noChangeAspect="1"/>
          </p:cNvPicPr>
          <p:nvPr/>
        </p:nvPicPr>
        <p:blipFill>
          <a:blip r:embed="rId6"/>
          <a:stretch>
            <a:fillRect/>
          </a:stretch>
        </p:blipFill>
        <p:spPr>
          <a:xfrm>
            <a:off x="8383933" y="2259701"/>
            <a:ext cx="3638730" cy="282570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Picture 13" descr="A close up of a cell phone&#10;&#10;Description automatically generated">
            <a:extLst>
              <a:ext uri="{FF2B5EF4-FFF2-40B4-BE49-F238E27FC236}">
                <a16:creationId xmlns:a16="http://schemas.microsoft.com/office/drawing/2014/main" id="{80B6095A-5B46-B044-851A-E70CE8CF331B}"/>
              </a:ext>
            </a:extLst>
          </p:cNvPr>
          <p:cNvPicPr>
            <a:picLocks noChangeAspect="1"/>
          </p:cNvPicPr>
          <p:nvPr/>
        </p:nvPicPr>
        <p:blipFill>
          <a:blip r:embed="rId7"/>
          <a:stretch>
            <a:fillRect/>
          </a:stretch>
        </p:blipFill>
        <p:spPr>
          <a:xfrm>
            <a:off x="8640270" y="4350546"/>
            <a:ext cx="2265017" cy="22650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6" name="Picture 15" descr="A cellphone on a table&#10;&#10;Description automatically generated">
            <a:extLst>
              <a:ext uri="{FF2B5EF4-FFF2-40B4-BE49-F238E27FC236}">
                <a16:creationId xmlns:a16="http://schemas.microsoft.com/office/drawing/2014/main" id="{A40DE47E-6399-AF43-BDE0-60A96D64576F}"/>
              </a:ext>
            </a:extLst>
          </p:cNvPr>
          <p:cNvPicPr>
            <a:picLocks noChangeAspect="1"/>
          </p:cNvPicPr>
          <p:nvPr/>
        </p:nvPicPr>
        <p:blipFill>
          <a:blip r:embed="rId8"/>
          <a:stretch>
            <a:fillRect/>
          </a:stretch>
        </p:blipFill>
        <p:spPr>
          <a:xfrm>
            <a:off x="5362345" y="4507275"/>
            <a:ext cx="3415230" cy="195156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8" name="Picture 17" descr="A person holding a computer&#10;&#10;Description automatically generated">
            <a:extLst>
              <a:ext uri="{FF2B5EF4-FFF2-40B4-BE49-F238E27FC236}">
                <a16:creationId xmlns:a16="http://schemas.microsoft.com/office/drawing/2014/main" id="{38C9B469-5148-0942-A614-DB318F9A9D35}"/>
              </a:ext>
            </a:extLst>
          </p:cNvPr>
          <p:cNvPicPr>
            <a:picLocks noChangeAspect="1"/>
          </p:cNvPicPr>
          <p:nvPr/>
        </p:nvPicPr>
        <p:blipFill>
          <a:blip r:embed="rId9"/>
          <a:stretch>
            <a:fillRect/>
          </a:stretch>
        </p:blipFill>
        <p:spPr>
          <a:xfrm>
            <a:off x="6878851" y="2181952"/>
            <a:ext cx="3240433" cy="32404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869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par>
                          <p:cTn id="18" fill="hold">
                            <p:stCondLst>
                              <p:cond delay="500"/>
                            </p:stCondLst>
                            <p:childTnLst>
                              <p:par>
                                <p:cTn id="19" presetID="2" presetClass="entr" presetSubtype="9"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par>
                          <p:cTn id="28" fill="hold">
                            <p:stCondLst>
                              <p:cond delay="500"/>
                            </p:stCondLst>
                            <p:childTnLst>
                              <p:par>
                                <p:cTn id="29" presetID="2" presetClass="entr" presetSubtype="3"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blinds(horizontal)">
                                      <p:cBhvr>
                                        <p:cTn id="37" dur="500"/>
                                        <p:tgtEl>
                                          <p:spTgt spid="3">
                                            <p:txEl>
                                              <p:pRg st="4" end="4"/>
                                            </p:txEl>
                                          </p:spTgt>
                                        </p:tgtEl>
                                      </p:cBhvr>
                                    </p:animEffect>
                                  </p:childTnLst>
                                </p:cTn>
                              </p:par>
                            </p:childTnLst>
                          </p:cTn>
                        </p:par>
                        <p:par>
                          <p:cTn id="38" fill="hold">
                            <p:stCondLst>
                              <p:cond delay="500"/>
                            </p:stCondLst>
                            <p:childTnLst>
                              <p:par>
                                <p:cTn id="39" presetID="2" presetClass="entr" presetSubtype="2"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blinds(horizontal)">
                                      <p:cBhvr>
                                        <p:cTn id="47" dur="500"/>
                                        <p:tgtEl>
                                          <p:spTgt spid="3">
                                            <p:txEl>
                                              <p:pRg st="5" end="5"/>
                                            </p:txEl>
                                          </p:spTgt>
                                        </p:tgtEl>
                                      </p:cBhvr>
                                    </p:animEffect>
                                  </p:childTnLst>
                                </p:cTn>
                              </p:par>
                            </p:childTnLst>
                          </p:cTn>
                        </p:par>
                        <p:par>
                          <p:cTn id="48" fill="hold">
                            <p:stCondLst>
                              <p:cond delay="500"/>
                            </p:stCondLst>
                            <p:childTnLst>
                              <p:par>
                                <p:cTn id="49" presetID="2" presetClass="entr" presetSubtype="6"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1+#ppt_w/2"/>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blinds(horizontal)">
                                      <p:cBhvr>
                                        <p:cTn id="57" dur="500"/>
                                        <p:tgtEl>
                                          <p:spTgt spid="3">
                                            <p:txEl>
                                              <p:pRg st="6" end="6"/>
                                            </p:txEl>
                                          </p:spTgt>
                                        </p:tgtEl>
                                      </p:cBhvr>
                                    </p:animEffect>
                                  </p:childTnLst>
                                </p:cTn>
                              </p:par>
                            </p:childTnLst>
                          </p:cTn>
                        </p:par>
                        <p:par>
                          <p:cTn id="58" fill="hold">
                            <p:stCondLst>
                              <p:cond delay="500"/>
                            </p:stCondLst>
                            <p:childTnLst>
                              <p:par>
                                <p:cTn id="59" presetID="2" presetClass="entr" presetSubtype="12" fill="hold" nodeType="after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Effect transition="in" filter="blinds(horizontal)">
                                      <p:cBhvr>
                                        <p:cTn id="67" dur="500"/>
                                        <p:tgtEl>
                                          <p:spTgt spid="3">
                                            <p:txEl>
                                              <p:pRg st="7" end="7"/>
                                            </p:txEl>
                                          </p:spTgt>
                                        </p:tgtEl>
                                      </p:cBhvr>
                                    </p:animEffect>
                                  </p:childTnLst>
                                </p:cTn>
                              </p:par>
                            </p:childTnLst>
                          </p:cTn>
                        </p:par>
                        <p:par>
                          <p:cTn id="68" fill="hold">
                            <p:stCondLst>
                              <p:cond delay="500"/>
                            </p:stCondLst>
                            <p:childTnLst>
                              <p:par>
                                <p:cTn id="69" presetID="21" presetClass="entr" presetSubtype="1"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heel(1)">
                                      <p:cBhvr>
                                        <p:cTn id="7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C41C-3A53-0F43-BAE5-38F57F44F563}"/>
              </a:ext>
            </a:extLst>
          </p:cNvPr>
          <p:cNvSpPr>
            <a:spLocks noGrp="1"/>
          </p:cNvSpPr>
          <p:nvPr>
            <p:ph type="title"/>
          </p:nvPr>
        </p:nvSpPr>
        <p:spPr/>
        <p:txBody>
          <a:bodyPr/>
          <a:lstStyle/>
          <a:p>
            <a:r>
              <a:rPr lang="x-none" dirty="0"/>
              <a:t>Computer</a:t>
            </a:r>
          </a:p>
        </p:txBody>
      </p:sp>
      <p:sp>
        <p:nvSpPr>
          <p:cNvPr id="3" name="Content Placeholder 2">
            <a:extLst>
              <a:ext uri="{FF2B5EF4-FFF2-40B4-BE49-F238E27FC236}">
                <a16:creationId xmlns:a16="http://schemas.microsoft.com/office/drawing/2014/main" id="{0D309110-DEF1-DA40-B238-C9E95DD8A93E}"/>
              </a:ext>
            </a:extLst>
          </p:cNvPr>
          <p:cNvSpPr>
            <a:spLocks noGrp="1"/>
          </p:cNvSpPr>
          <p:nvPr>
            <p:ph idx="1"/>
          </p:nvPr>
        </p:nvSpPr>
        <p:spPr/>
        <p:txBody>
          <a:bodyPr/>
          <a:lstStyle/>
          <a:p>
            <a:r>
              <a:rPr lang="x-none" dirty="0"/>
              <a:t>Every computer, from the earliest one, to the latest </a:t>
            </a:r>
            <a:r>
              <a:rPr lang="x-none"/>
              <a:t>and </a:t>
            </a:r>
            <a:r>
              <a:rPr lang="en-US" dirty="0"/>
              <a:t>the </a:t>
            </a:r>
            <a:r>
              <a:rPr lang="x-none"/>
              <a:t>most </a:t>
            </a:r>
            <a:r>
              <a:rPr lang="x-none" dirty="0"/>
              <a:t>advanced</a:t>
            </a:r>
            <a:r>
              <a:rPr lang="x-none"/>
              <a:t>, perform</a:t>
            </a:r>
            <a:r>
              <a:rPr lang="en-US" dirty="0"/>
              <a:t>s</a:t>
            </a:r>
            <a:r>
              <a:rPr lang="x-none"/>
              <a:t> </a:t>
            </a:r>
            <a:r>
              <a:rPr lang="x-none" dirty="0"/>
              <a:t>four fundamental operations:</a:t>
            </a:r>
          </a:p>
          <a:p>
            <a:pPr marL="800100" lvl="1" indent="-342900">
              <a:buFont typeface="+mj-lt"/>
              <a:buAutoNum type="arabicPeriod"/>
            </a:pPr>
            <a:r>
              <a:rPr lang="en-GB" b="1" dirty="0"/>
              <a:t>Input</a:t>
            </a:r>
            <a:r>
              <a:rPr lang="en-GB" dirty="0"/>
              <a:t> – take information,</a:t>
            </a:r>
          </a:p>
          <a:p>
            <a:pPr marL="800100" lvl="1" indent="-342900">
              <a:buFont typeface="+mj-lt"/>
              <a:buAutoNum type="arabicPeriod"/>
            </a:pPr>
            <a:r>
              <a:rPr lang="en-GB" b="1" dirty="0"/>
              <a:t>Storage</a:t>
            </a:r>
            <a:r>
              <a:rPr lang="en-GB" dirty="0"/>
              <a:t> – store information,</a:t>
            </a:r>
          </a:p>
          <a:p>
            <a:pPr marL="800100" lvl="1" indent="-342900">
              <a:buFont typeface="+mj-lt"/>
              <a:buAutoNum type="arabicPeriod"/>
            </a:pPr>
            <a:r>
              <a:rPr lang="en-GB" b="1" dirty="0"/>
              <a:t>Processing</a:t>
            </a:r>
            <a:r>
              <a:rPr lang="en-GB" dirty="0"/>
              <a:t> – process information,</a:t>
            </a:r>
          </a:p>
          <a:p>
            <a:pPr marL="800100" lvl="1" indent="-342900">
              <a:buFont typeface="+mj-lt"/>
              <a:buAutoNum type="arabicPeriod"/>
            </a:pPr>
            <a:r>
              <a:rPr lang="en-GB" b="1" dirty="0"/>
              <a:t>Output</a:t>
            </a:r>
            <a:r>
              <a:rPr lang="en-GB" dirty="0"/>
              <a:t> – give results.</a:t>
            </a:r>
            <a:endParaRPr lang="x-none" dirty="0"/>
          </a:p>
          <a:p>
            <a:endParaRPr lang="x-none" dirty="0"/>
          </a:p>
        </p:txBody>
      </p:sp>
      <p:sp>
        <p:nvSpPr>
          <p:cNvPr id="4" name="Slide Number Placeholder 3">
            <a:extLst>
              <a:ext uri="{FF2B5EF4-FFF2-40B4-BE49-F238E27FC236}">
                <a16:creationId xmlns:a16="http://schemas.microsoft.com/office/drawing/2014/main" id="{C723DA8B-AD78-F74A-8904-1A220A9BA629}"/>
              </a:ext>
            </a:extLst>
          </p:cNvPr>
          <p:cNvSpPr>
            <a:spLocks noGrp="1"/>
          </p:cNvSpPr>
          <p:nvPr>
            <p:ph type="sldNum" sz="quarter" idx="12"/>
          </p:nvPr>
        </p:nvSpPr>
        <p:spPr/>
        <p:txBody>
          <a:bodyPr/>
          <a:lstStyle/>
          <a:p>
            <a:fld id="{D57F1E4F-1CFF-5643-939E-02111984F565}" type="slidenum">
              <a:rPr lang="en-US" smtClean="0">
                <a:uFillTx/>
              </a:rPr>
              <a:t>22</a:t>
            </a:fld>
            <a:endParaRPr lang="en-US" dirty="0">
              <a:uFillTx/>
            </a:endParaRPr>
          </a:p>
        </p:txBody>
      </p:sp>
    </p:spTree>
    <p:extLst>
      <p:ext uri="{BB962C8B-B14F-4D97-AF65-F5344CB8AC3E}">
        <p14:creationId xmlns:p14="http://schemas.microsoft.com/office/powerpoint/2010/main" val="311375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D1AD-A3A2-0149-8764-AD27D0D603C8}"/>
              </a:ext>
            </a:extLst>
          </p:cNvPr>
          <p:cNvSpPr>
            <a:spLocks noGrp="1"/>
          </p:cNvSpPr>
          <p:nvPr>
            <p:ph type="title"/>
          </p:nvPr>
        </p:nvSpPr>
        <p:spPr/>
        <p:txBody>
          <a:bodyPr/>
          <a:lstStyle/>
          <a:p>
            <a:r>
              <a:rPr lang="x-none"/>
              <a:t>Fixed-program </a:t>
            </a:r>
            <a:r>
              <a:rPr lang="x-none" dirty="0"/>
              <a:t>computers</a:t>
            </a:r>
          </a:p>
        </p:txBody>
      </p:sp>
      <p:sp>
        <p:nvSpPr>
          <p:cNvPr id="3" name="Content Placeholder 2">
            <a:extLst>
              <a:ext uri="{FF2B5EF4-FFF2-40B4-BE49-F238E27FC236}">
                <a16:creationId xmlns:a16="http://schemas.microsoft.com/office/drawing/2014/main" id="{E01E6ADB-1825-884D-A9ED-93B769601AE0}"/>
              </a:ext>
            </a:extLst>
          </p:cNvPr>
          <p:cNvSpPr>
            <a:spLocks noGrp="1"/>
          </p:cNvSpPr>
          <p:nvPr>
            <p:ph idx="1"/>
          </p:nvPr>
        </p:nvSpPr>
        <p:spPr/>
        <p:txBody>
          <a:bodyPr>
            <a:normAutofit/>
          </a:bodyPr>
          <a:lstStyle/>
          <a:p>
            <a:r>
              <a:rPr lang="x-none" dirty="0"/>
              <a:t>Early computers were fixed-program computers. </a:t>
            </a:r>
          </a:p>
          <a:p>
            <a:r>
              <a:rPr lang="en-US" dirty="0"/>
              <a:t>A </a:t>
            </a:r>
            <a:r>
              <a:rPr lang="en-US" b="1" dirty="0">
                <a:solidFill>
                  <a:schemeClr val="accent3"/>
                </a:solidFill>
              </a:rPr>
              <a:t>f</a:t>
            </a:r>
            <a:r>
              <a:rPr lang="x-none" b="1">
                <a:solidFill>
                  <a:schemeClr val="accent3"/>
                </a:solidFill>
              </a:rPr>
              <a:t>ixed-program </a:t>
            </a:r>
            <a:r>
              <a:rPr lang="x-none" b="1" dirty="0">
                <a:solidFill>
                  <a:schemeClr val="accent3"/>
                </a:solidFill>
              </a:rPr>
              <a:t>computer</a:t>
            </a:r>
            <a:r>
              <a:rPr lang="x-none" dirty="0"/>
              <a:t> is a computer that is designed to do very specific things only, like</a:t>
            </a:r>
          </a:p>
          <a:p>
            <a:pPr lvl="1"/>
            <a:r>
              <a:rPr lang="x-none" dirty="0"/>
              <a:t>calculating the trajectory of </a:t>
            </a:r>
            <a:r>
              <a:rPr lang="x-none"/>
              <a:t>artilerry shel</a:t>
            </a:r>
            <a:r>
              <a:rPr lang="en-US"/>
              <a:t>l</a:t>
            </a:r>
            <a:r>
              <a:rPr lang="x-none"/>
              <a:t>s </a:t>
            </a:r>
            <a:r>
              <a:rPr lang="x-none" dirty="0"/>
              <a:t>on a battleship, or</a:t>
            </a:r>
          </a:p>
          <a:p>
            <a:pPr lvl="1"/>
            <a:r>
              <a:rPr lang="en-GB" dirty="0"/>
              <a:t>b</a:t>
            </a:r>
            <a:r>
              <a:rPr lang="x-none"/>
              <a:t>reaking </a:t>
            </a:r>
            <a:r>
              <a:rPr lang="x-none" dirty="0"/>
              <a:t>the Enigma code (by Alan Turing),</a:t>
            </a:r>
          </a:p>
          <a:p>
            <a:r>
              <a:rPr lang="en-US" dirty="0"/>
              <a:t>Changing the program of a fixed-program machine, requires rewriting, restructuring or redesigning the machine.</a:t>
            </a:r>
          </a:p>
          <a:p>
            <a:endParaRPr lang="en-US" dirty="0"/>
          </a:p>
          <a:p>
            <a:r>
              <a:rPr lang="en-US" dirty="0"/>
              <a:t>Fixed-program computers are still in use nowadays. </a:t>
            </a:r>
          </a:p>
          <a:p>
            <a:pPr marL="0" indent="0">
              <a:buNone/>
            </a:pPr>
            <a:r>
              <a:rPr lang="en-US" dirty="0"/>
              <a:t>	(e.g. Sigma bicycle computer)</a:t>
            </a:r>
          </a:p>
          <a:p>
            <a:endParaRPr lang="x-none" dirty="0"/>
          </a:p>
        </p:txBody>
      </p:sp>
      <p:sp>
        <p:nvSpPr>
          <p:cNvPr id="4" name="Slide Number Placeholder 3">
            <a:extLst>
              <a:ext uri="{FF2B5EF4-FFF2-40B4-BE49-F238E27FC236}">
                <a16:creationId xmlns:a16="http://schemas.microsoft.com/office/drawing/2014/main" id="{17DA529B-4135-F540-9190-F9AA1F6A6328}"/>
              </a:ext>
            </a:extLst>
          </p:cNvPr>
          <p:cNvSpPr>
            <a:spLocks noGrp="1"/>
          </p:cNvSpPr>
          <p:nvPr>
            <p:ph type="sldNum" sz="quarter" idx="12"/>
          </p:nvPr>
        </p:nvSpPr>
        <p:spPr/>
        <p:txBody>
          <a:bodyPr/>
          <a:lstStyle/>
          <a:p>
            <a:fld id="{D57F1E4F-1CFF-5643-939E-02111984F565}" type="slidenum">
              <a:rPr lang="en-US" smtClean="0">
                <a:uFillTx/>
              </a:rPr>
              <a:t>23</a:t>
            </a:fld>
            <a:endParaRPr lang="en-US" dirty="0">
              <a:uFillTx/>
            </a:endParaRPr>
          </a:p>
        </p:txBody>
      </p:sp>
      <p:pic>
        <p:nvPicPr>
          <p:cNvPr id="6" name="Picture 5" descr="A clock that is on the phone&#10;&#10;Description automatically generated">
            <a:extLst>
              <a:ext uri="{FF2B5EF4-FFF2-40B4-BE49-F238E27FC236}">
                <a16:creationId xmlns:a16="http://schemas.microsoft.com/office/drawing/2014/main" id="{EED0FE3E-38DB-2D45-8744-871EFE88925F}"/>
              </a:ext>
            </a:extLst>
          </p:cNvPr>
          <p:cNvPicPr>
            <a:picLocks noChangeAspect="1"/>
          </p:cNvPicPr>
          <p:nvPr/>
        </p:nvPicPr>
        <p:blipFill>
          <a:blip r:embed="rId2"/>
          <a:stretch>
            <a:fillRect/>
          </a:stretch>
        </p:blipFill>
        <p:spPr>
          <a:xfrm>
            <a:off x="9720898" y="4538382"/>
            <a:ext cx="1733550" cy="1866900"/>
          </a:xfrm>
          <a:prstGeom prst="rect">
            <a:avLst/>
          </a:prstGeom>
        </p:spPr>
      </p:pic>
    </p:spTree>
    <p:extLst>
      <p:ext uri="{BB962C8B-B14F-4D97-AF65-F5344CB8AC3E}">
        <p14:creationId xmlns:p14="http://schemas.microsoft.com/office/powerpoint/2010/main" val="2287021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D1AD-A3A2-0149-8764-AD27D0D603C8}"/>
              </a:ext>
            </a:extLst>
          </p:cNvPr>
          <p:cNvSpPr>
            <a:spLocks noGrp="1"/>
          </p:cNvSpPr>
          <p:nvPr>
            <p:ph type="title"/>
          </p:nvPr>
        </p:nvSpPr>
        <p:spPr/>
        <p:txBody>
          <a:bodyPr/>
          <a:lstStyle/>
          <a:p>
            <a:r>
              <a:rPr lang="en-US" dirty="0"/>
              <a:t>S</a:t>
            </a:r>
            <a:r>
              <a:rPr lang="x-none"/>
              <a:t>tored-program </a:t>
            </a:r>
            <a:r>
              <a:rPr lang="x-none" dirty="0"/>
              <a:t>computers</a:t>
            </a:r>
          </a:p>
        </p:txBody>
      </p:sp>
      <p:sp>
        <p:nvSpPr>
          <p:cNvPr id="3" name="Content Placeholder 2">
            <a:extLst>
              <a:ext uri="{FF2B5EF4-FFF2-40B4-BE49-F238E27FC236}">
                <a16:creationId xmlns:a16="http://schemas.microsoft.com/office/drawing/2014/main" id="{E01E6ADB-1825-884D-A9ED-93B769601AE0}"/>
              </a:ext>
            </a:extLst>
          </p:cNvPr>
          <p:cNvSpPr>
            <a:spLocks noGrp="1"/>
          </p:cNvSpPr>
          <p:nvPr>
            <p:ph idx="1"/>
          </p:nvPr>
        </p:nvSpPr>
        <p:spPr/>
        <p:txBody>
          <a:bodyPr>
            <a:normAutofit/>
          </a:bodyPr>
          <a:lstStyle/>
          <a:p>
            <a:r>
              <a:rPr lang="x-none"/>
              <a:t>Most </a:t>
            </a:r>
            <a:r>
              <a:rPr lang="x-none" dirty="0"/>
              <a:t>modern computers are stored-program computers.</a:t>
            </a:r>
          </a:p>
          <a:p>
            <a:r>
              <a:rPr lang="en-US" dirty="0"/>
              <a:t>A </a:t>
            </a:r>
            <a:r>
              <a:rPr lang="en-US" b="1" dirty="0">
                <a:solidFill>
                  <a:schemeClr val="accent3"/>
                </a:solidFill>
              </a:rPr>
              <a:t>s</a:t>
            </a:r>
            <a:r>
              <a:rPr lang="x-none" b="1">
                <a:solidFill>
                  <a:schemeClr val="accent3"/>
                </a:solidFill>
              </a:rPr>
              <a:t>tored-program </a:t>
            </a:r>
            <a:r>
              <a:rPr lang="x-none" b="1" dirty="0">
                <a:solidFill>
                  <a:schemeClr val="accent3"/>
                </a:solidFill>
              </a:rPr>
              <a:t>computer</a:t>
            </a:r>
            <a:r>
              <a:rPr lang="x-none" dirty="0"/>
              <a:t> </a:t>
            </a:r>
            <a:r>
              <a:rPr lang="en-GB" dirty="0"/>
              <a:t>stores (and manipulates) a sequence of instructions, and has a set of elements that will execute any instruction in that sequence. </a:t>
            </a:r>
          </a:p>
          <a:p>
            <a:r>
              <a:rPr lang="en-GB" dirty="0"/>
              <a:t>By treating those instructions in the same way as data, a stored-program machine can easily change the program, and can do so under program control. </a:t>
            </a:r>
            <a:endParaRPr lang="x-none" dirty="0"/>
          </a:p>
        </p:txBody>
      </p:sp>
      <p:sp>
        <p:nvSpPr>
          <p:cNvPr id="4" name="Slide Number Placeholder 3">
            <a:extLst>
              <a:ext uri="{FF2B5EF4-FFF2-40B4-BE49-F238E27FC236}">
                <a16:creationId xmlns:a16="http://schemas.microsoft.com/office/drawing/2014/main" id="{17DA529B-4135-F540-9190-F9AA1F6A6328}"/>
              </a:ext>
            </a:extLst>
          </p:cNvPr>
          <p:cNvSpPr>
            <a:spLocks noGrp="1"/>
          </p:cNvSpPr>
          <p:nvPr>
            <p:ph type="sldNum" sz="quarter" idx="12"/>
          </p:nvPr>
        </p:nvSpPr>
        <p:spPr/>
        <p:txBody>
          <a:bodyPr/>
          <a:lstStyle/>
          <a:p>
            <a:fld id="{D57F1E4F-1CFF-5643-939E-02111984F565}" type="slidenum">
              <a:rPr lang="en-US" smtClean="0">
                <a:uFillTx/>
              </a:rPr>
              <a:t>24</a:t>
            </a:fld>
            <a:endParaRPr lang="en-US" dirty="0">
              <a:uFillTx/>
            </a:endParaRPr>
          </a:p>
        </p:txBody>
      </p:sp>
    </p:spTree>
    <p:extLst>
      <p:ext uri="{BB962C8B-B14F-4D97-AF65-F5344CB8AC3E}">
        <p14:creationId xmlns:p14="http://schemas.microsoft.com/office/powerpoint/2010/main" val="3370411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5C46-B0AB-054F-B83B-57B6268BE7C2}"/>
              </a:ext>
            </a:extLst>
          </p:cNvPr>
          <p:cNvSpPr>
            <a:spLocks noGrp="1"/>
          </p:cNvSpPr>
          <p:nvPr>
            <p:ph type="title"/>
          </p:nvPr>
        </p:nvSpPr>
        <p:spPr/>
        <p:txBody>
          <a:bodyPr/>
          <a:lstStyle/>
          <a:p>
            <a:r>
              <a:rPr lang="x-none" dirty="0"/>
              <a:t>Stored-program computer architecture</a:t>
            </a:r>
          </a:p>
        </p:txBody>
      </p:sp>
      <p:sp>
        <p:nvSpPr>
          <p:cNvPr id="3" name="Slide Number Placeholder 2">
            <a:extLst>
              <a:ext uri="{FF2B5EF4-FFF2-40B4-BE49-F238E27FC236}">
                <a16:creationId xmlns:a16="http://schemas.microsoft.com/office/drawing/2014/main" id="{C56C97D8-6227-9D46-9C30-516DA52CDDF6}"/>
              </a:ext>
            </a:extLst>
          </p:cNvPr>
          <p:cNvSpPr>
            <a:spLocks noGrp="1"/>
          </p:cNvSpPr>
          <p:nvPr>
            <p:ph type="sldNum" sz="quarter" idx="12"/>
          </p:nvPr>
        </p:nvSpPr>
        <p:spPr/>
        <p:txBody>
          <a:bodyPr/>
          <a:lstStyle/>
          <a:p>
            <a:fld id="{D57F1E4F-1CFF-5643-939E-02111984F565}" type="slidenum">
              <a:rPr lang="en-US" smtClean="0">
                <a:uFillTx/>
              </a:rPr>
              <a:t>25</a:t>
            </a:fld>
            <a:endParaRPr lang="en-US" dirty="0">
              <a:uFillTx/>
            </a:endParaRPr>
          </a:p>
        </p:txBody>
      </p:sp>
      <p:sp>
        <p:nvSpPr>
          <p:cNvPr id="4" name="Rounded Rectangle 3"/>
          <p:cNvSpPr/>
          <p:nvPr/>
        </p:nvSpPr>
        <p:spPr>
          <a:xfrm>
            <a:off x="3101009" y="1853248"/>
            <a:ext cx="6042991" cy="4574056"/>
          </a:xfrm>
          <a:prstGeom prst="roundRect">
            <a:avLst/>
          </a:prstGeom>
          <a:noFill/>
          <a:ln w="38100">
            <a:solidFill>
              <a:srgbClr val="FFFF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5" name="Rounded Rectangle 4"/>
          <p:cNvSpPr/>
          <p:nvPr/>
        </p:nvSpPr>
        <p:spPr>
          <a:xfrm>
            <a:off x="3273287" y="4253948"/>
            <a:ext cx="5711687" cy="1994452"/>
          </a:xfrm>
          <a:prstGeom prst="roundRect">
            <a:avLst/>
          </a:prstGeom>
          <a:solidFill>
            <a:srgbClr val="00B0F0"/>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Rounded Rectangle 6"/>
          <p:cNvSpPr/>
          <p:nvPr/>
        </p:nvSpPr>
        <p:spPr>
          <a:xfrm>
            <a:off x="3273287" y="2080591"/>
            <a:ext cx="5711687" cy="1285462"/>
          </a:xfrm>
          <a:prstGeom prst="roundRect">
            <a:avLst/>
          </a:prstGeom>
          <a:solidFill>
            <a:srgbClr val="FFC000"/>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MEMORY</a:t>
            </a:r>
            <a:endParaRPr lang="en-US" dirty="0"/>
          </a:p>
        </p:txBody>
      </p:sp>
      <p:sp>
        <p:nvSpPr>
          <p:cNvPr id="8" name="Rounded Rectangle 7"/>
          <p:cNvSpPr/>
          <p:nvPr/>
        </p:nvSpPr>
        <p:spPr>
          <a:xfrm>
            <a:off x="3491948" y="4409658"/>
            <a:ext cx="2206488" cy="1659837"/>
          </a:xfrm>
          <a:prstGeom prst="roundRect">
            <a:avLst/>
          </a:prstGeom>
          <a:solidFill>
            <a:srgbClr val="92D050"/>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CONTROL UNIT</a:t>
            </a:r>
            <a:endParaRPr lang="en-US" dirty="0"/>
          </a:p>
        </p:txBody>
      </p:sp>
      <p:sp>
        <p:nvSpPr>
          <p:cNvPr id="9" name="Rounded Rectangle 8"/>
          <p:cNvSpPr/>
          <p:nvPr/>
        </p:nvSpPr>
        <p:spPr>
          <a:xfrm>
            <a:off x="6149009" y="4421255"/>
            <a:ext cx="2577549" cy="1659837"/>
          </a:xfrm>
          <a:prstGeom prst="roundRect">
            <a:avLst/>
          </a:prstGeom>
          <a:solidFill>
            <a:srgbClr val="92D050"/>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ARITHMETIC LOGIC UNIT</a:t>
            </a:r>
            <a:endParaRPr lang="en-US" dirty="0"/>
          </a:p>
        </p:txBody>
      </p:sp>
      <p:sp>
        <p:nvSpPr>
          <p:cNvPr id="10" name="Rounded Rectangle 9"/>
          <p:cNvSpPr/>
          <p:nvPr/>
        </p:nvSpPr>
        <p:spPr>
          <a:xfrm>
            <a:off x="165652" y="3489258"/>
            <a:ext cx="1848679" cy="651018"/>
          </a:xfrm>
          <a:prstGeom prst="roundRect">
            <a:avLst/>
          </a:prstGeom>
          <a:solidFill>
            <a:schemeClr val="bg2">
              <a:lumMod val="40000"/>
              <a:lumOff val="60000"/>
            </a:schemeClr>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INPUT</a:t>
            </a:r>
            <a:endParaRPr lang="en-US" dirty="0"/>
          </a:p>
        </p:txBody>
      </p:sp>
      <p:sp>
        <p:nvSpPr>
          <p:cNvPr id="11" name="Rounded Rectangle 10"/>
          <p:cNvSpPr/>
          <p:nvPr/>
        </p:nvSpPr>
        <p:spPr>
          <a:xfrm>
            <a:off x="10210798" y="3489258"/>
            <a:ext cx="1848679" cy="651018"/>
          </a:xfrm>
          <a:prstGeom prst="roundRect">
            <a:avLst/>
          </a:prstGeom>
          <a:solidFill>
            <a:schemeClr val="bg2">
              <a:lumMod val="60000"/>
              <a:lumOff val="40000"/>
            </a:schemeClr>
          </a:solidFill>
          <a:ln w="38100">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400" dirty="0"/>
              <a:t>OUTPUT</a:t>
            </a:r>
            <a:endParaRPr lang="en-US" dirty="0"/>
          </a:p>
        </p:txBody>
      </p:sp>
      <p:sp>
        <p:nvSpPr>
          <p:cNvPr id="12" name="Right Arrow 11"/>
          <p:cNvSpPr/>
          <p:nvPr/>
        </p:nvSpPr>
        <p:spPr>
          <a:xfrm>
            <a:off x="2075689" y="3572451"/>
            <a:ext cx="978408" cy="484632"/>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3" name="Right Arrow 12"/>
          <p:cNvSpPr/>
          <p:nvPr/>
        </p:nvSpPr>
        <p:spPr>
          <a:xfrm>
            <a:off x="9178854" y="3572451"/>
            <a:ext cx="978408" cy="484632"/>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6" name="Right Arrow 15"/>
          <p:cNvSpPr/>
          <p:nvPr/>
        </p:nvSpPr>
        <p:spPr>
          <a:xfrm rot="16200000">
            <a:off x="4531054" y="3791312"/>
            <a:ext cx="1043605" cy="193086"/>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Right Arrow 19"/>
          <p:cNvSpPr/>
          <p:nvPr/>
        </p:nvSpPr>
        <p:spPr>
          <a:xfrm rot="16200000">
            <a:off x="7413830" y="3802910"/>
            <a:ext cx="1043605" cy="193086"/>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Right Arrow 20"/>
          <p:cNvSpPr/>
          <p:nvPr/>
        </p:nvSpPr>
        <p:spPr>
          <a:xfrm rot="5400000">
            <a:off x="3702328" y="3791312"/>
            <a:ext cx="1043605" cy="193086"/>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Right Arrow 21"/>
          <p:cNvSpPr/>
          <p:nvPr/>
        </p:nvSpPr>
        <p:spPr>
          <a:xfrm rot="5400000">
            <a:off x="6472246" y="3791316"/>
            <a:ext cx="1043605" cy="193086"/>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3" name="Right Arrow 22"/>
          <p:cNvSpPr/>
          <p:nvPr/>
        </p:nvSpPr>
        <p:spPr>
          <a:xfrm>
            <a:off x="5705526" y="4726826"/>
            <a:ext cx="443484" cy="199712"/>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4" name="Right Arrow 23"/>
          <p:cNvSpPr/>
          <p:nvPr/>
        </p:nvSpPr>
        <p:spPr>
          <a:xfrm rot="10800000">
            <a:off x="5699363" y="5482683"/>
            <a:ext cx="443484" cy="199712"/>
          </a:xfrm>
          <a:prstGeom prst="rightArrow">
            <a:avLst/>
          </a:prstGeom>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 name="TextBox 5"/>
          <p:cNvSpPr txBox="1"/>
          <p:nvPr/>
        </p:nvSpPr>
        <p:spPr>
          <a:xfrm>
            <a:off x="6978376" y="1436589"/>
            <a:ext cx="1574470" cy="400110"/>
          </a:xfrm>
          <a:prstGeom prst="rect">
            <a:avLst/>
          </a:prstGeom>
        </p:spPr>
        <p:txBody>
          <a:bodyPr wrap="none" rtlCol="0">
            <a:spAutoFit/>
          </a:bodyPr>
          <a:lstStyle/>
          <a:p>
            <a:r>
              <a:rPr lang="sr-Latn-RS" sz="2000" b="1" dirty="0">
                <a:solidFill>
                  <a:srgbClr val="FFFF00"/>
                </a:solidFill>
              </a:rPr>
              <a:t>COMPUTER</a:t>
            </a:r>
            <a:endParaRPr lang="en-US" sz="2000" b="1" dirty="0">
              <a:solidFill>
                <a:srgbClr val="FFFF00"/>
              </a:solidFill>
            </a:endParaRPr>
          </a:p>
        </p:txBody>
      </p:sp>
      <p:sp>
        <p:nvSpPr>
          <p:cNvPr id="25" name="TextBox 24"/>
          <p:cNvSpPr txBox="1"/>
          <p:nvPr/>
        </p:nvSpPr>
        <p:spPr>
          <a:xfrm>
            <a:off x="8023998" y="3885996"/>
            <a:ext cx="692818" cy="400110"/>
          </a:xfrm>
          <a:prstGeom prst="rect">
            <a:avLst/>
          </a:prstGeom>
        </p:spPr>
        <p:txBody>
          <a:bodyPr wrap="none" rtlCol="0">
            <a:spAutoFit/>
          </a:bodyPr>
          <a:lstStyle/>
          <a:p>
            <a:r>
              <a:rPr lang="sr-Latn-RS" sz="2000" b="1" dirty="0">
                <a:solidFill>
                  <a:srgbClr val="00B0F0"/>
                </a:solidFill>
              </a:rPr>
              <a:t>CPU</a:t>
            </a:r>
            <a:endParaRPr lang="en-US" sz="2000" b="1" dirty="0">
              <a:solidFill>
                <a:srgbClr val="00B0F0"/>
              </a:solidFill>
            </a:endParaRPr>
          </a:p>
        </p:txBody>
      </p:sp>
      <p:sp>
        <p:nvSpPr>
          <p:cNvPr id="14" name="TextBox 13"/>
          <p:cNvSpPr txBox="1"/>
          <p:nvPr/>
        </p:nvSpPr>
        <p:spPr>
          <a:xfrm>
            <a:off x="9448800" y="5141842"/>
            <a:ext cx="2150098" cy="923330"/>
          </a:xfrm>
          <a:prstGeom prst="rect">
            <a:avLst/>
          </a:prstGeom>
          <a:solidFill>
            <a:schemeClr val="accent1"/>
          </a:solidFill>
        </p:spPr>
        <p:txBody>
          <a:bodyPr wrap="square" rtlCol="0">
            <a:spAutoFit/>
          </a:bodyPr>
          <a:lstStyle/>
          <a:p>
            <a:pPr algn="ctr"/>
            <a:r>
              <a:rPr lang="en-US" dirty="0"/>
              <a:t>* von Neumann architecture (model)</a:t>
            </a:r>
          </a:p>
        </p:txBody>
      </p:sp>
    </p:spTree>
    <p:extLst>
      <p:ext uri="{BB962C8B-B14F-4D97-AF65-F5344CB8AC3E}">
        <p14:creationId xmlns:p14="http://schemas.microsoft.com/office/powerpoint/2010/main" val="416005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1+#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randombar(horizontal)">
                                      <p:cBhvr>
                                        <p:cTn id="42" dur="500"/>
                                        <p:tgtEl>
                                          <p:spTgt spid="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randombar(horizont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randombar(horizontal)">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outHorizontal)">
                                      <p:cBhvr>
                                        <p:cTn id="60" dur="500"/>
                                        <p:tgtEl>
                                          <p:spTgt spid="21"/>
                                        </p:tgtEl>
                                      </p:cBhvr>
                                    </p:animEffect>
                                  </p:childTnLst>
                                </p:cTn>
                              </p:par>
                              <p:par>
                                <p:cTn id="61" presetID="16" presetClass="entr" presetSubtype="42"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arn(outHorizontal)">
                                      <p:cBhvr>
                                        <p:cTn id="63" dur="500"/>
                                        <p:tgtEl>
                                          <p:spTgt spid="16"/>
                                        </p:tgtEl>
                                      </p:cBhvr>
                                    </p:animEffect>
                                  </p:childTnLst>
                                </p:cTn>
                              </p:par>
                              <p:par>
                                <p:cTn id="64" presetID="16" presetClass="entr" presetSubtype="42"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arn(outHorizontal)">
                                      <p:cBhvr>
                                        <p:cTn id="66" dur="500"/>
                                        <p:tgtEl>
                                          <p:spTgt spid="22"/>
                                        </p:tgtEl>
                                      </p:cBhvr>
                                    </p:animEffect>
                                  </p:childTnLst>
                                </p:cTn>
                              </p:par>
                              <p:par>
                                <p:cTn id="67" presetID="16" presetClass="entr" presetSubtype="42"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barn(outHorizontal)">
                                      <p:cBhvr>
                                        <p:cTn id="69" dur="500"/>
                                        <p:tgtEl>
                                          <p:spTgt spid="20"/>
                                        </p:tgtEl>
                                      </p:cBhvr>
                                    </p:animEffect>
                                  </p:childTnLst>
                                </p:cTn>
                              </p:par>
                              <p:par>
                                <p:cTn id="70" presetID="16" presetClass="entr" presetSubtype="37"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barn(outVertical)">
                                      <p:cBhvr>
                                        <p:cTn id="72" dur="500"/>
                                        <p:tgtEl>
                                          <p:spTgt spid="23"/>
                                        </p:tgtEl>
                                      </p:cBhvr>
                                    </p:animEffect>
                                  </p:childTnLst>
                                </p:cTn>
                              </p:par>
                              <p:par>
                                <p:cTn id="73" presetID="16" presetClass="entr" presetSubtype="37"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barn(outVertical)">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6"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1+#ppt_w/2"/>
                                          </p:val>
                                        </p:tav>
                                        <p:tav tm="100000">
                                          <p:val>
                                            <p:strVal val="#ppt_x"/>
                                          </p:val>
                                        </p:tav>
                                      </p:tavLst>
                                    </p:anim>
                                    <p:anim calcmode="lin" valueType="num">
                                      <p:cBhvr additive="base">
                                        <p:cTn id="8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2" grpId="0" animBg="1"/>
      <p:bldP spid="13" grpId="0" animBg="1"/>
      <p:bldP spid="16" grpId="0" animBg="1"/>
      <p:bldP spid="20" grpId="0" animBg="1"/>
      <p:bldP spid="21" grpId="0" animBg="1"/>
      <p:bldP spid="22" grpId="0" animBg="1"/>
      <p:bldP spid="23" grpId="0" animBg="1"/>
      <p:bldP spid="24" grpId="0" animBg="1"/>
      <p:bldP spid="6" grpId="0"/>
      <p:bldP spid="25"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and software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26</a:t>
            </a:fld>
            <a:endParaRPr lang="en-US" dirty="0">
              <a:uFillTx/>
            </a:endParaRPr>
          </a:p>
        </p:txBody>
      </p:sp>
    </p:spTree>
    <p:extLst>
      <p:ext uri="{BB962C8B-B14F-4D97-AF65-F5344CB8AC3E}">
        <p14:creationId xmlns:p14="http://schemas.microsoft.com/office/powerpoint/2010/main" val="150382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and software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27</a:t>
            </a:fld>
            <a:endParaRPr lang="en-US" dirty="0">
              <a:uFillTx/>
            </a:endParaRPr>
          </a:p>
        </p:txBody>
      </p:sp>
      <p:sp>
        <p:nvSpPr>
          <p:cNvPr id="6" name="Content Placeholder 5"/>
          <p:cNvSpPr>
            <a:spLocks noGrp="1"/>
          </p:cNvSpPr>
          <p:nvPr>
            <p:ph idx="1"/>
          </p:nvPr>
        </p:nvSpPr>
        <p:spPr>
          <a:xfrm>
            <a:off x="1103313" y="2052918"/>
            <a:ext cx="4459288" cy="4195481"/>
          </a:xfrm>
        </p:spPr>
        <p:txBody>
          <a:bodyPr/>
          <a:lstStyle/>
          <a:p>
            <a:r>
              <a:rPr lang="en-US" dirty="0"/>
              <a:t>Every computer consists of:</a:t>
            </a:r>
          </a:p>
          <a:p>
            <a:pPr marL="800100" lvl="1" indent="-342900">
              <a:buFont typeface="+mj-lt"/>
              <a:buAutoNum type="arabicPeriod"/>
            </a:pPr>
            <a:r>
              <a:rPr lang="en-US" dirty="0"/>
              <a:t>Hardware</a:t>
            </a:r>
          </a:p>
          <a:p>
            <a:pPr marL="800100" lvl="1" indent="-342900">
              <a:buFont typeface="+mj-lt"/>
              <a:buAutoNum type="arabicPeriod"/>
            </a:pPr>
            <a:r>
              <a:rPr lang="en-US" dirty="0"/>
              <a:t>Software</a:t>
            </a:r>
          </a:p>
          <a:p>
            <a:pPr marL="1257300" lvl="2" indent="-342900">
              <a:buFont typeface="+mj-lt"/>
              <a:buAutoNum type="alphaLcPeriod"/>
            </a:pPr>
            <a:r>
              <a:rPr lang="en-US" dirty="0"/>
              <a:t>System software</a:t>
            </a:r>
          </a:p>
          <a:p>
            <a:pPr marL="1257300" lvl="2" indent="-342900">
              <a:buFont typeface="+mj-lt"/>
              <a:buAutoNum type="alphaLcPeriod"/>
            </a:pPr>
            <a:r>
              <a:rPr lang="en-US" i="1" dirty="0"/>
              <a:t>Programming software</a:t>
            </a:r>
          </a:p>
          <a:p>
            <a:pPr marL="1257300" lvl="2" indent="-342900">
              <a:buFont typeface="+mj-lt"/>
              <a:buAutoNum type="alphaLcPeriod"/>
            </a:pPr>
            <a:r>
              <a:rPr lang="en-US" dirty="0"/>
              <a:t>Application software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372" y="2192051"/>
            <a:ext cx="5353503" cy="2624424"/>
          </a:xfrm>
          <a:prstGeom prst="rect">
            <a:avLst/>
          </a:prstGeom>
        </p:spPr>
      </p:pic>
    </p:spTree>
    <p:extLst>
      <p:ext uri="{BB962C8B-B14F-4D97-AF65-F5344CB8AC3E}">
        <p14:creationId xmlns:p14="http://schemas.microsoft.com/office/powerpoint/2010/main" val="3212643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a:t>
            </a:r>
          </a:p>
        </p:txBody>
      </p:sp>
      <p:sp>
        <p:nvSpPr>
          <p:cNvPr id="3" name="Content Placeholder 2"/>
          <p:cNvSpPr>
            <a:spLocks noGrp="1"/>
          </p:cNvSpPr>
          <p:nvPr>
            <p:ph idx="1"/>
          </p:nvPr>
        </p:nvSpPr>
        <p:spPr>
          <a:xfrm>
            <a:off x="1103313" y="2052918"/>
            <a:ext cx="5703887" cy="4195481"/>
          </a:xfrm>
        </p:spPr>
        <p:txBody>
          <a:bodyPr>
            <a:normAutofit fontScale="92500" lnSpcReduction="20000"/>
          </a:bodyPr>
          <a:lstStyle/>
          <a:p>
            <a:r>
              <a:rPr lang="en-US" dirty="0"/>
              <a:t>Physical, tangible parts or components of computer.</a:t>
            </a:r>
          </a:p>
          <a:p>
            <a:pPr lvl="1"/>
            <a:r>
              <a:rPr lang="en-US" dirty="0"/>
              <a:t>CPU – central processing unit</a:t>
            </a:r>
          </a:p>
          <a:p>
            <a:pPr lvl="1"/>
            <a:r>
              <a:rPr lang="en-US" dirty="0"/>
              <a:t>Motherboard</a:t>
            </a:r>
          </a:p>
          <a:p>
            <a:pPr lvl="1"/>
            <a:r>
              <a:rPr lang="en-US" dirty="0"/>
              <a:t>Memory</a:t>
            </a:r>
          </a:p>
          <a:p>
            <a:pPr lvl="1"/>
            <a:r>
              <a:rPr lang="en-US" dirty="0"/>
              <a:t>Keyboard</a:t>
            </a:r>
          </a:p>
          <a:p>
            <a:pPr lvl="1"/>
            <a:r>
              <a:rPr lang="en-US" dirty="0"/>
              <a:t>Mouse</a:t>
            </a:r>
          </a:p>
          <a:p>
            <a:pPr lvl="1"/>
            <a:r>
              <a:rPr lang="en-US" dirty="0"/>
              <a:t>Monitor</a:t>
            </a:r>
          </a:p>
          <a:p>
            <a:pPr lvl="1"/>
            <a:r>
              <a:rPr lang="en-US" dirty="0"/>
              <a:t>Graphic card</a:t>
            </a:r>
          </a:p>
          <a:p>
            <a:pPr lvl="1"/>
            <a:r>
              <a:rPr lang="en-US" dirty="0"/>
              <a:t>Sound card</a:t>
            </a:r>
          </a:p>
          <a:p>
            <a:pPr lvl="1"/>
            <a:r>
              <a:rPr lang="en-US" dirty="0"/>
              <a:t>Speakers</a:t>
            </a:r>
          </a:p>
          <a:p>
            <a:pPr lvl="1"/>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28</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4537" y="2052918"/>
            <a:ext cx="3548063" cy="4311952"/>
          </a:xfrm>
          <a:prstGeom prst="rect">
            <a:avLst/>
          </a:prstGeom>
        </p:spPr>
      </p:pic>
    </p:spTree>
    <p:extLst>
      <p:ext uri="{BB962C8B-B14F-4D97-AF65-F5344CB8AC3E}">
        <p14:creationId xmlns:p14="http://schemas.microsoft.com/office/powerpoint/2010/main" val="1278444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p:txBody>
          <a:bodyPr/>
          <a:lstStyle/>
          <a:p>
            <a:r>
              <a:rPr lang="en-US" dirty="0"/>
              <a:t>Software is a set of instructions, data or programs used to operate computers and execute specific tasks.</a:t>
            </a:r>
          </a:p>
          <a:p>
            <a:r>
              <a:rPr lang="en-US" dirty="0"/>
              <a:t>In addition to hardware, which is a physical aspect of computer, software is a generic term used to refer to applications, scripts and programs that run on a device.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29</a:t>
            </a:fld>
            <a:endParaRPr lang="en-US" dirty="0">
              <a:uFillTx/>
            </a:endParaRPr>
          </a:p>
        </p:txBody>
      </p:sp>
    </p:spTree>
    <p:extLst>
      <p:ext uri="{BB962C8B-B14F-4D97-AF65-F5344CB8AC3E}">
        <p14:creationId xmlns:p14="http://schemas.microsoft.com/office/powerpoint/2010/main" val="140581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Introduction to computer science</a:t>
            </a:r>
            <a:endParaRPr lang="en-US" sz="2800" dirty="0"/>
          </a:p>
        </p:txBody>
      </p:sp>
      <p:sp>
        <p:nvSpPr>
          <p:cNvPr id="3" name="Tijdelijke aanduiding voor inhoud 2"/>
          <p:cNvSpPr>
            <a:spLocks noGrp="1"/>
          </p:cNvSpPr>
          <p:nvPr>
            <p:ph idx="1"/>
          </p:nvPr>
        </p:nvSpPr>
        <p:spPr>
          <a:xfrm>
            <a:off x="785827" y="2540001"/>
            <a:ext cx="9985812" cy="3822700"/>
          </a:xfrm>
        </p:spPr>
        <p:txBody>
          <a:bodyPr>
            <a:normAutofit fontScale="92500" lnSpcReduction="20000"/>
          </a:bodyPr>
          <a:lstStyle/>
          <a:p>
            <a:r>
              <a:rPr lang="en-US" dirty="0"/>
              <a:t>Basic terminology</a:t>
            </a:r>
          </a:p>
          <a:p>
            <a:pPr lvl="1"/>
            <a:r>
              <a:rPr lang="en-US" dirty="0"/>
              <a:t>Data and information</a:t>
            </a:r>
          </a:p>
          <a:p>
            <a:pPr lvl="1"/>
            <a:r>
              <a:rPr lang="en-US" dirty="0"/>
              <a:t>Information science and computer science </a:t>
            </a:r>
          </a:p>
          <a:p>
            <a:r>
              <a:rPr lang="en-US" dirty="0"/>
              <a:t>Computer</a:t>
            </a:r>
          </a:p>
          <a:p>
            <a:pPr lvl="1"/>
            <a:r>
              <a:rPr lang="en-US" dirty="0"/>
              <a:t>What is a computer?</a:t>
            </a:r>
          </a:p>
          <a:p>
            <a:pPr lvl="1"/>
            <a:r>
              <a:rPr lang="en-US" dirty="0"/>
              <a:t>Hardware and software</a:t>
            </a:r>
          </a:p>
          <a:p>
            <a:pPr lvl="1"/>
            <a:r>
              <a:rPr lang="en-US" dirty="0"/>
              <a:t>Software types</a:t>
            </a:r>
          </a:p>
          <a:p>
            <a:r>
              <a:rPr lang="en-US" dirty="0"/>
              <a:t>Analog and digital information</a:t>
            </a:r>
          </a:p>
          <a:p>
            <a:pPr lvl="1"/>
            <a:r>
              <a:rPr lang="en-US" dirty="0"/>
              <a:t>Representing information</a:t>
            </a:r>
          </a:p>
          <a:p>
            <a:pPr lvl="1"/>
            <a:r>
              <a:rPr lang="en-US" dirty="0"/>
              <a:t>Advantages and disadvantages of analog / digital</a:t>
            </a:r>
          </a:p>
          <a:p>
            <a:pPr lvl="1"/>
            <a:r>
              <a:rPr lang="en-US" dirty="0"/>
              <a:t>Encoding and decoding information</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441307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a:t>
            </a:r>
          </a:p>
        </p:txBody>
      </p:sp>
      <p:sp>
        <p:nvSpPr>
          <p:cNvPr id="3" name="Content Placeholder 2"/>
          <p:cNvSpPr>
            <a:spLocks noGrp="1"/>
          </p:cNvSpPr>
          <p:nvPr>
            <p:ph sz="half" idx="1"/>
          </p:nvPr>
        </p:nvSpPr>
        <p:spPr/>
        <p:txBody>
          <a:bodyPr/>
          <a:lstStyle/>
          <a:p>
            <a:r>
              <a:rPr lang="en-US" b="1" u="sng" dirty="0">
                <a:solidFill>
                  <a:srgbClr val="FFC000"/>
                </a:solidFill>
              </a:rPr>
              <a:t>System software</a:t>
            </a:r>
            <a:r>
              <a:rPr lang="en-US" dirty="0">
                <a:solidFill>
                  <a:srgbClr val="FFC000"/>
                </a:solidFill>
              </a:rPr>
              <a:t> </a:t>
            </a:r>
            <a:r>
              <a:rPr lang="en-US" dirty="0"/>
              <a:t>is a type of </a:t>
            </a:r>
            <a:r>
              <a:rPr lang="en-US" b="1" dirty="0">
                <a:solidFill>
                  <a:srgbClr val="FFC000"/>
                </a:solidFill>
              </a:rPr>
              <a:t>computer program </a:t>
            </a:r>
            <a:r>
              <a:rPr lang="en-US" dirty="0"/>
              <a:t>that is designed to </a:t>
            </a:r>
            <a:r>
              <a:rPr lang="en-US" b="1" dirty="0">
                <a:solidFill>
                  <a:srgbClr val="FFC000"/>
                </a:solidFill>
              </a:rPr>
              <a:t>run</a:t>
            </a:r>
            <a:r>
              <a:rPr lang="en-US" dirty="0"/>
              <a:t> a </a:t>
            </a:r>
            <a:r>
              <a:rPr lang="en-US" dirty="0">
                <a:solidFill>
                  <a:srgbClr val="FFC000"/>
                </a:solidFill>
              </a:rPr>
              <a:t>computer’s hardware and application programs</a:t>
            </a:r>
            <a:r>
              <a:rPr lang="en-US" dirty="0"/>
              <a:t>.</a:t>
            </a:r>
          </a:p>
          <a:p>
            <a:r>
              <a:rPr lang="en-US" dirty="0"/>
              <a:t>Interface between the hardware and user applications.</a:t>
            </a:r>
          </a:p>
          <a:p>
            <a:r>
              <a:rPr lang="en-US" dirty="0"/>
              <a:t>System software includes operating systems AND all utility programs (e.g. drivers) that are essential for the successful running of the computer itself.</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5046" y="2256441"/>
            <a:ext cx="4395788" cy="3215068"/>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30</a:t>
            </a:fld>
            <a:endParaRPr lang="en-US" dirty="0">
              <a:uFillTx/>
            </a:endParaRPr>
          </a:p>
        </p:txBody>
      </p:sp>
    </p:spTree>
    <p:extLst>
      <p:ext uri="{BB962C8B-B14F-4D97-AF65-F5344CB8AC3E}">
        <p14:creationId xmlns:p14="http://schemas.microsoft.com/office/powerpoint/2010/main" val="114769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software</a:t>
            </a:r>
          </a:p>
        </p:txBody>
      </p:sp>
      <p:sp>
        <p:nvSpPr>
          <p:cNvPr id="3" name="Content Placeholder 2"/>
          <p:cNvSpPr>
            <a:spLocks noGrp="1"/>
          </p:cNvSpPr>
          <p:nvPr>
            <p:ph sz="half" idx="1"/>
          </p:nvPr>
        </p:nvSpPr>
        <p:spPr>
          <a:xfrm>
            <a:off x="1103312" y="2060575"/>
            <a:ext cx="8947522" cy="4195763"/>
          </a:xfrm>
        </p:spPr>
        <p:txBody>
          <a:bodyPr>
            <a:normAutofit fontScale="92500" lnSpcReduction="20000"/>
          </a:bodyPr>
          <a:lstStyle/>
          <a:p>
            <a:r>
              <a:rPr lang="en-US" b="1" u="sng" dirty="0">
                <a:solidFill>
                  <a:srgbClr val="FFC000"/>
                </a:solidFill>
              </a:rPr>
              <a:t>Programming software</a:t>
            </a:r>
            <a:r>
              <a:rPr lang="en-US" dirty="0">
                <a:solidFill>
                  <a:srgbClr val="FFC000"/>
                </a:solidFill>
              </a:rPr>
              <a:t> </a:t>
            </a:r>
            <a:r>
              <a:rPr lang="en-US" dirty="0"/>
              <a:t>is a </a:t>
            </a:r>
            <a:r>
              <a:rPr lang="en-US" b="1" dirty="0">
                <a:solidFill>
                  <a:srgbClr val="FFC000"/>
                </a:solidFill>
              </a:rPr>
              <a:t>program </a:t>
            </a:r>
            <a:r>
              <a:rPr lang="en-US" dirty="0"/>
              <a:t>that helps programmer in developing </a:t>
            </a:r>
            <a:r>
              <a:rPr lang="en-US" dirty="0">
                <a:solidFill>
                  <a:srgbClr val="FFC000"/>
                </a:solidFill>
              </a:rPr>
              <a:t>other software</a:t>
            </a:r>
            <a:r>
              <a:rPr lang="en-US" dirty="0"/>
              <a:t>.</a:t>
            </a:r>
          </a:p>
          <a:p>
            <a:r>
              <a:rPr lang="en-US" dirty="0"/>
              <a:t>Helps programmer in software:</a:t>
            </a:r>
          </a:p>
          <a:p>
            <a:pPr marL="800100" lvl="1" indent="-342900">
              <a:buFont typeface="+mj-lt"/>
              <a:buAutoNum type="alphaLcParenR"/>
            </a:pPr>
            <a:r>
              <a:rPr lang="en-US" dirty="0"/>
              <a:t>Creating </a:t>
            </a:r>
          </a:p>
          <a:p>
            <a:pPr marL="800100" lvl="1" indent="-342900">
              <a:buFont typeface="+mj-lt"/>
              <a:buAutoNum type="alphaLcParenR"/>
            </a:pPr>
            <a:r>
              <a:rPr lang="en-US" dirty="0"/>
              <a:t>Debugging</a:t>
            </a:r>
          </a:p>
          <a:p>
            <a:pPr marL="800100" lvl="1" indent="-342900">
              <a:buFont typeface="+mj-lt"/>
              <a:buAutoNum type="alphaLcParenR"/>
            </a:pPr>
            <a:r>
              <a:rPr lang="en-US" dirty="0"/>
              <a:t>Maintaining</a:t>
            </a:r>
          </a:p>
          <a:p>
            <a:r>
              <a:rPr lang="en-US" dirty="0"/>
              <a:t>Also known as “programming tool” or “software developing tool”.</a:t>
            </a:r>
          </a:p>
          <a:p>
            <a:r>
              <a:rPr lang="en-US" dirty="0"/>
              <a:t>Programming software:</a:t>
            </a:r>
          </a:p>
          <a:p>
            <a:pPr marL="857250" lvl="1" indent="-400050">
              <a:buFont typeface="+mj-lt"/>
              <a:buAutoNum type="romanLcPeriod"/>
            </a:pPr>
            <a:r>
              <a:rPr lang="en-US" dirty="0"/>
              <a:t>Compilers</a:t>
            </a:r>
          </a:p>
          <a:p>
            <a:pPr marL="857250" lvl="1" indent="-400050">
              <a:buFont typeface="+mj-lt"/>
              <a:buAutoNum type="romanLcPeriod"/>
            </a:pPr>
            <a:r>
              <a:rPr lang="en-US" dirty="0"/>
              <a:t>Assemblers</a:t>
            </a:r>
          </a:p>
          <a:p>
            <a:pPr marL="857250" lvl="1" indent="-400050">
              <a:buFont typeface="+mj-lt"/>
              <a:buAutoNum type="romanLcPeriod"/>
            </a:pPr>
            <a:r>
              <a:rPr lang="en-US" dirty="0"/>
              <a:t>Debuggers</a:t>
            </a:r>
          </a:p>
          <a:p>
            <a:pPr marL="857250" lvl="1" indent="-400050">
              <a:buFont typeface="+mj-lt"/>
              <a:buAutoNum type="romanLcPeriod"/>
            </a:pPr>
            <a:r>
              <a:rPr lang="en-US" dirty="0"/>
              <a:t>Interpreters</a:t>
            </a:r>
          </a:p>
          <a:p>
            <a:r>
              <a:rPr lang="en-US" dirty="0"/>
              <a:t>Integrated development environments – IDE, combine all of the above.</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31</a:t>
            </a:fld>
            <a:endParaRPr lang="en-US" dirty="0">
              <a:uFillTx/>
            </a:endParaRPr>
          </a:p>
        </p:txBody>
      </p:sp>
    </p:spTree>
    <p:extLst>
      <p:ext uri="{BB962C8B-B14F-4D97-AF65-F5344CB8AC3E}">
        <p14:creationId xmlns:p14="http://schemas.microsoft.com/office/powerpoint/2010/main" val="2085835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software</a:t>
            </a:r>
          </a:p>
        </p:txBody>
      </p:sp>
      <p:sp>
        <p:nvSpPr>
          <p:cNvPr id="3" name="Content Placeholder 2"/>
          <p:cNvSpPr>
            <a:spLocks noGrp="1"/>
          </p:cNvSpPr>
          <p:nvPr>
            <p:ph sz="half" idx="1"/>
          </p:nvPr>
        </p:nvSpPr>
        <p:spPr/>
        <p:txBody>
          <a:bodyPr/>
          <a:lstStyle/>
          <a:p>
            <a:r>
              <a:rPr lang="en-US" dirty="0"/>
              <a:t>A collection of programs used by end users.</a:t>
            </a:r>
          </a:p>
          <a:p>
            <a:r>
              <a:rPr lang="en-US" dirty="0"/>
              <a:t>A </a:t>
            </a:r>
            <a:r>
              <a:rPr lang="en-US" dirty="0">
                <a:solidFill>
                  <a:srgbClr val="FFC000"/>
                </a:solidFill>
              </a:rPr>
              <a:t>software</a:t>
            </a:r>
            <a:r>
              <a:rPr lang="en-US" dirty="0"/>
              <a:t> developed to </a:t>
            </a:r>
            <a:r>
              <a:rPr lang="en-US" b="1" dirty="0">
                <a:solidFill>
                  <a:srgbClr val="FFC000"/>
                </a:solidFill>
              </a:rPr>
              <a:t>help user</a:t>
            </a:r>
            <a:r>
              <a:rPr lang="en-US" dirty="0"/>
              <a:t> </a:t>
            </a:r>
            <a:r>
              <a:rPr lang="en-US" dirty="0">
                <a:solidFill>
                  <a:srgbClr val="FFC000"/>
                </a:solidFill>
              </a:rPr>
              <a:t>perform a specific task</a:t>
            </a:r>
            <a:r>
              <a:rPr lang="en-US" dirty="0"/>
              <a:t>.</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55046" y="2060575"/>
            <a:ext cx="4395788" cy="3300491"/>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32</a:t>
            </a:fld>
            <a:endParaRPr lang="en-US" dirty="0">
              <a:uFillTx/>
            </a:endParaRPr>
          </a:p>
        </p:txBody>
      </p:sp>
    </p:spTree>
    <p:extLst>
      <p:ext uri="{BB962C8B-B14F-4D97-AF65-F5344CB8AC3E}">
        <p14:creationId xmlns:p14="http://schemas.microsoft.com/office/powerpoint/2010/main" val="278168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vs Digital</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33</a:t>
            </a:fld>
            <a:endParaRPr lang="en-US" dirty="0">
              <a:uFillTx/>
            </a:endParaRPr>
          </a:p>
        </p:txBody>
      </p:sp>
    </p:spTree>
    <p:extLst>
      <p:ext uri="{BB962C8B-B14F-4D97-AF65-F5344CB8AC3E}">
        <p14:creationId xmlns:p14="http://schemas.microsoft.com/office/powerpoint/2010/main" val="194132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p>
        </p:txBody>
      </p:sp>
      <p:sp>
        <p:nvSpPr>
          <p:cNvPr id="3" name="Content Placeholder 2"/>
          <p:cNvSpPr>
            <a:spLocks noGrp="1"/>
          </p:cNvSpPr>
          <p:nvPr>
            <p:ph idx="1"/>
          </p:nvPr>
        </p:nvSpPr>
        <p:spPr/>
        <p:txBody>
          <a:bodyPr/>
          <a:lstStyle/>
          <a:p>
            <a:r>
              <a:rPr lang="en-US" dirty="0"/>
              <a:t>Terms </a:t>
            </a:r>
            <a:r>
              <a:rPr lang="en-US" dirty="0">
                <a:solidFill>
                  <a:srgbClr val="FFC000"/>
                </a:solidFill>
              </a:rPr>
              <a:t>analog</a:t>
            </a:r>
            <a:r>
              <a:rPr lang="en-US" dirty="0"/>
              <a:t> and </a:t>
            </a:r>
            <a:r>
              <a:rPr lang="en-US" dirty="0">
                <a:solidFill>
                  <a:srgbClr val="FFC000"/>
                </a:solidFill>
              </a:rPr>
              <a:t>digital</a:t>
            </a:r>
            <a:r>
              <a:rPr lang="en-US" dirty="0"/>
              <a:t> refer to the </a:t>
            </a:r>
            <a:r>
              <a:rPr lang="en-US" b="1" dirty="0">
                <a:solidFill>
                  <a:srgbClr val="FFC000"/>
                </a:solidFill>
              </a:rPr>
              <a:t>way we represent information</a:t>
            </a:r>
            <a:r>
              <a:rPr lang="en-US" dirty="0"/>
              <a:t>; more precisely, </a:t>
            </a:r>
            <a:r>
              <a:rPr lang="en-US" dirty="0">
                <a:solidFill>
                  <a:srgbClr val="FFC000"/>
                </a:solidFill>
              </a:rPr>
              <a:t>some signal</a:t>
            </a:r>
            <a:r>
              <a:rPr lang="en-US" dirty="0"/>
              <a:t>.</a:t>
            </a:r>
          </a:p>
          <a:p>
            <a:r>
              <a:rPr lang="en-US" dirty="0"/>
              <a:t>Analog – continuous signal.</a:t>
            </a:r>
          </a:p>
          <a:p>
            <a:r>
              <a:rPr lang="en-US" dirty="0"/>
              <a:t>Digital – sequence of 1’s and 0’s.</a:t>
            </a:r>
          </a:p>
          <a:p>
            <a:endParaRPr lang="en-US" dirty="0"/>
          </a:p>
          <a:p>
            <a:endParaRPr lang="en-US" dirty="0"/>
          </a:p>
          <a:p>
            <a:endParaRPr lang="en-US" dirty="0"/>
          </a:p>
          <a:p>
            <a:endParaRPr lang="en-US" dirty="0"/>
          </a:p>
          <a:p>
            <a:r>
              <a:rPr lang="en-US" dirty="0"/>
              <a:t>An analog signal is continuous, while in a digital signal there are always “steps”.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34</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837" y="3942822"/>
            <a:ext cx="6342063" cy="1187977"/>
          </a:xfrm>
          <a:prstGeom prst="rect">
            <a:avLst/>
          </a:prstGeom>
        </p:spPr>
      </p:pic>
    </p:spTree>
    <p:extLst>
      <p:ext uri="{BB962C8B-B14F-4D97-AF65-F5344CB8AC3E}">
        <p14:creationId xmlns:p14="http://schemas.microsoft.com/office/powerpoint/2010/main" val="4226894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br>
              <a:rPr lang="en-US" dirty="0"/>
            </a:br>
            <a:r>
              <a:rPr lang="en-US" dirty="0"/>
              <a:t>(camera example)</a:t>
            </a:r>
          </a:p>
        </p:txBody>
      </p:sp>
      <p:sp>
        <p:nvSpPr>
          <p:cNvPr id="3" name="Content Placeholder 2"/>
          <p:cNvSpPr>
            <a:spLocks noGrp="1"/>
          </p:cNvSpPr>
          <p:nvPr>
            <p:ph idx="1"/>
          </p:nvPr>
        </p:nvSpPr>
        <p:spPr>
          <a:xfrm>
            <a:off x="1103312" y="2052918"/>
            <a:ext cx="8946541" cy="4335182"/>
          </a:xfrm>
        </p:spPr>
        <p:txBody>
          <a:bodyPr>
            <a:normAutofit/>
          </a:bodyPr>
          <a:lstStyle/>
          <a:p>
            <a:r>
              <a:rPr lang="en-US" dirty="0"/>
              <a:t>Old cameras used analog technology (film, negative, optics, chemical reactions) to store pictures.</a:t>
            </a:r>
          </a:p>
          <a:p>
            <a:endParaRPr lang="en-US" dirty="0"/>
          </a:p>
          <a:p>
            <a:endParaRPr lang="en-US" dirty="0"/>
          </a:p>
          <a:p>
            <a:endParaRPr lang="en-US" dirty="0"/>
          </a:p>
          <a:p>
            <a:endParaRPr lang="en-US" dirty="0"/>
          </a:p>
          <a:p>
            <a:endParaRPr lang="en-US" dirty="0"/>
          </a:p>
          <a:p>
            <a:r>
              <a:rPr lang="en-US" dirty="0"/>
              <a:t>Today’s cameras use optics to pass information to digital sensors that consist of a huge number of miniature photo-sensitive elements; each representing one pixel of an image. Thus converting light into a sequence of colored dots (each represented by number).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35</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175" y="2768600"/>
            <a:ext cx="4848225" cy="1962150"/>
          </a:xfrm>
          <a:prstGeom prst="rect">
            <a:avLst/>
          </a:prstGeom>
        </p:spPr>
      </p:pic>
      <p:pic>
        <p:nvPicPr>
          <p:cNvPr id="1026" name="Picture 2" descr="Nikon Spiegelreflexcamera D3500 AF-P DX 18-55 F/3.5-5.G VR - Zw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5339" y="4635500"/>
            <a:ext cx="1752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77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p>
        </p:txBody>
      </p:sp>
      <p:sp>
        <p:nvSpPr>
          <p:cNvPr id="3" name="Content Placeholder 2"/>
          <p:cNvSpPr>
            <a:spLocks noGrp="1"/>
          </p:cNvSpPr>
          <p:nvPr>
            <p:ph idx="1"/>
          </p:nvPr>
        </p:nvSpPr>
        <p:spPr/>
        <p:txBody>
          <a:bodyPr>
            <a:normAutofit lnSpcReduction="10000"/>
          </a:bodyPr>
          <a:lstStyle/>
          <a:p>
            <a:r>
              <a:rPr lang="en-US" dirty="0"/>
              <a:t>In a digital world we can view something as black or white.</a:t>
            </a:r>
          </a:p>
          <a:p>
            <a:r>
              <a:rPr lang="en-US" dirty="0"/>
              <a:t>In an analog world, besides black and white there are always shades of gray.</a:t>
            </a:r>
          </a:p>
          <a:p>
            <a:endParaRPr lang="en-US" dirty="0"/>
          </a:p>
          <a:p>
            <a:r>
              <a:rPr lang="en-US" dirty="0"/>
              <a:t>When copying, a digital signal doesn’t degrade. It remains the same – always the same sequence of 1’s and 0’s. Every copy is identical to the original.</a:t>
            </a:r>
          </a:p>
          <a:p>
            <a:r>
              <a:rPr lang="en-US" dirty="0"/>
              <a:t>An analog signal deteriorates in quality after copying. Continuing the process further deteriorates the signal.</a:t>
            </a:r>
          </a:p>
          <a:p>
            <a:endParaRPr lang="en-US" dirty="0"/>
          </a:p>
          <a:p>
            <a:r>
              <a:rPr lang="en-US" dirty="0"/>
              <a:t>Example: copying DVD and copying VHS tape.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36</a:t>
            </a:fld>
            <a:endParaRPr lang="en-US" dirty="0">
              <a:uFillTx/>
            </a:endParaRPr>
          </a:p>
        </p:txBody>
      </p:sp>
    </p:spTree>
    <p:extLst>
      <p:ext uri="{BB962C8B-B14F-4D97-AF65-F5344CB8AC3E}">
        <p14:creationId xmlns:p14="http://schemas.microsoft.com/office/powerpoint/2010/main" val="399109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p>
        </p:txBody>
      </p:sp>
      <p:sp>
        <p:nvSpPr>
          <p:cNvPr id="3" name="Content Placeholder 2"/>
          <p:cNvSpPr>
            <a:spLocks noGrp="1"/>
          </p:cNvSpPr>
          <p:nvPr>
            <p:ph idx="1"/>
          </p:nvPr>
        </p:nvSpPr>
        <p:spPr>
          <a:xfrm>
            <a:off x="1103313" y="2052918"/>
            <a:ext cx="5411788" cy="4195481"/>
          </a:xfrm>
        </p:spPr>
        <p:txBody>
          <a:bodyPr>
            <a:normAutofit/>
          </a:bodyPr>
          <a:lstStyle/>
          <a:p>
            <a:r>
              <a:rPr lang="en-US" dirty="0"/>
              <a:t>Analog signals can be converted to digital.</a:t>
            </a:r>
          </a:p>
          <a:p>
            <a:r>
              <a:rPr lang="en-US" dirty="0"/>
              <a:t>This process will always have some loss of quality.</a:t>
            </a:r>
          </a:p>
          <a:p>
            <a:r>
              <a:rPr lang="en-US" dirty="0"/>
              <a:t>The advancement of technology makes digital more precise, but will always remain limited by memory, technology, etc.</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37</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557" y="2052918"/>
            <a:ext cx="4235483" cy="3268382"/>
          </a:xfrm>
          <a:prstGeom prst="rect">
            <a:avLst/>
          </a:prstGeom>
          <a:solidFill>
            <a:schemeClr val="tx1"/>
          </a:solidFill>
        </p:spPr>
      </p:pic>
    </p:spTree>
    <p:extLst>
      <p:ext uri="{BB962C8B-B14F-4D97-AF65-F5344CB8AC3E}">
        <p14:creationId xmlns:p14="http://schemas.microsoft.com/office/powerpoint/2010/main" val="2310245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a:t>
            </a:r>
          </a:p>
        </p:txBody>
      </p:sp>
      <p:sp>
        <p:nvSpPr>
          <p:cNvPr id="3" name="Content Placeholder 2"/>
          <p:cNvSpPr>
            <a:spLocks noGrp="1"/>
          </p:cNvSpPr>
          <p:nvPr>
            <p:ph idx="1"/>
          </p:nvPr>
        </p:nvSpPr>
        <p:spPr>
          <a:xfrm>
            <a:off x="1103312" y="2052918"/>
            <a:ext cx="8946541" cy="4589182"/>
          </a:xfrm>
        </p:spPr>
        <p:txBody>
          <a:bodyPr>
            <a:normAutofit lnSpcReduction="10000"/>
          </a:bodyPr>
          <a:lstStyle/>
          <a:p>
            <a:r>
              <a:rPr lang="en-US" dirty="0"/>
              <a:t>Let’s consider a game …</a:t>
            </a:r>
          </a:p>
          <a:p>
            <a:endParaRPr lang="en-US" dirty="0"/>
          </a:p>
          <a:p>
            <a:endParaRPr lang="en-US" dirty="0"/>
          </a:p>
          <a:p>
            <a:endParaRPr lang="en-US" dirty="0"/>
          </a:p>
          <a:p>
            <a:endParaRPr lang="en-US" dirty="0"/>
          </a:p>
          <a:p>
            <a:endParaRPr lang="en-US" dirty="0"/>
          </a:p>
          <a:p>
            <a:pPr marL="0" indent="0">
              <a:buNone/>
            </a:pPr>
            <a:endParaRPr lang="en-US" dirty="0"/>
          </a:p>
          <a:p>
            <a:r>
              <a:rPr lang="en-US" dirty="0"/>
              <a:t>Two students (Bob and Alice) have to color a picture.</a:t>
            </a:r>
          </a:p>
          <a:p>
            <a:r>
              <a:rPr lang="en-US" dirty="0"/>
              <a:t>Alice is coloring and Bob tells her which color to use.</a:t>
            </a:r>
          </a:p>
          <a:p>
            <a:r>
              <a:rPr lang="en-US" dirty="0"/>
              <a:t>They are not allowed to talk.</a:t>
            </a:r>
          </a:p>
          <a:p>
            <a:r>
              <a:rPr lang="en-US" dirty="0"/>
              <a:t>They can use cell phone to communicate color.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38</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078" y="2429042"/>
            <a:ext cx="5284788" cy="2444454"/>
          </a:xfrm>
          <a:prstGeom prst="rect">
            <a:avLst/>
          </a:prstGeom>
        </p:spPr>
      </p:pic>
    </p:spTree>
    <p:extLst>
      <p:ext uri="{BB962C8B-B14F-4D97-AF65-F5344CB8AC3E}">
        <p14:creationId xmlns:p14="http://schemas.microsoft.com/office/powerpoint/2010/main" val="1556346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a:t>
            </a:r>
          </a:p>
        </p:txBody>
      </p:sp>
      <p:sp>
        <p:nvSpPr>
          <p:cNvPr id="3" name="Content Placeholder 2"/>
          <p:cNvSpPr>
            <a:spLocks noGrp="1"/>
          </p:cNvSpPr>
          <p:nvPr>
            <p:ph idx="1"/>
          </p:nvPr>
        </p:nvSpPr>
        <p:spPr>
          <a:xfrm>
            <a:off x="1103312" y="2052918"/>
            <a:ext cx="8946541" cy="4589182"/>
          </a:xfrm>
        </p:spPr>
        <p:txBody>
          <a:bodyPr>
            <a:normAutofit/>
          </a:bodyPr>
          <a:lstStyle/>
          <a:p>
            <a:r>
              <a:rPr lang="en-US" dirty="0"/>
              <a:t>Assuming that Alice can perfectly recognize each color, she can easily make a mistake between similar shades.</a:t>
            </a:r>
          </a:p>
          <a:p>
            <a:r>
              <a:rPr lang="en-US" dirty="0"/>
              <a:t>Also, additional factors can influence Alice to pick a wrong color:</a:t>
            </a:r>
          </a:p>
          <a:p>
            <a:pPr lvl="1">
              <a:buFont typeface="Arial" panose="020B0604020202020204" pitchFamily="34" charset="0"/>
              <a:buChar char="•"/>
            </a:pPr>
            <a:r>
              <a:rPr lang="en-US" dirty="0"/>
              <a:t>The further Bob is, the more difficult it is to recognize the color.</a:t>
            </a:r>
          </a:p>
          <a:p>
            <a:pPr lvl="1">
              <a:buFont typeface="Arial" panose="020B0604020202020204" pitchFamily="34" charset="0"/>
              <a:buChar char="•"/>
            </a:pPr>
            <a:r>
              <a:rPr lang="en-US" dirty="0"/>
              <a:t>If the room is lit or dark may also cause wrong color interpretation.</a:t>
            </a:r>
          </a:p>
          <a:p>
            <a:pPr lvl="1">
              <a:buFont typeface="Arial" panose="020B0604020202020204" pitchFamily="34" charset="0"/>
              <a:buChar char="•"/>
            </a:pPr>
            <a:r>
              <a:rPr lang="en-US" dirty="0"/>
              <a:t>Other elements in the room (e.g. vapor)</a:t>
            </a:r>
          </a:p>
          <a:p>
            <a:r>
              <a:rPr lang="en-US" dirty="0"/>
              <a:t>The above factors represent a “</a:t>
            </a:r>
            <a:r>
              <a:rPr lang="en-US" b="1" dirty="0">
                <a:solidFill>
                  <a:srgbClr val="FFC000"/>
                </a:solidFill>
              </a:rPr>
              <a:t>noise</a:t>
            </a:r>
            <a:r>
              <a:rPr lang="en-US" dirty="0"/>
              <a:t>”.</a:t>
            </a:r>
          </a:p>
          <a:p>
            <a:r>
              <a:rPr lang="en-US" u="sng" dirty="0"/>
              <a:t>Every analog signal is susceptible to noise</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39</a:t>
            </a:fld>
            <a:endParaRPr lang="en-US" dirty="0">
              <a:uFillTx/>
            </a:endParaRPr>
          </a:p>
        </p:txBody>
      </p:sp>
    </p:spTree>
    <p:extLst>
      <p:ext uri="{BB962C8B-B14F-4D97-AF65-F5344CB8AC3E}">
        <p14:creationId xmlns:p14="http://schemas.microsoft.com/office/powerpoint/2010/main" val="138675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Introduction to computer science</a:t>
            </a:r>
            <a:endParaRPr lang="en-US" sz="2800" dirty="0"/>
          </a:p>
        </p:txBody>
      </p:sp>
      <p:sp>
        <p:nvSpPr>
          <p:cNvPr id="3" name="Tijdelijke aanduiding voor inhoud 2"/>
          <p:cNvSpPr>
            <a:spLocks noGrp="1"/>
          </p:cNvSpPr>
          <p:nvPr>
            <p:ph idx="1"/>
          </p:nvPr>
        </p:nvSpPr>
        <p:spPr>
          <a:xfrm>
            <a:off x="785827" y="2726784"/>
            <a:ext cx="9985812" cy="2877604"/>
          </a:xfrm>
        </p:spPr>
        <p:txBody>
          <a:bodyPr>
            <a:normAutofit fontScale="92500" lnSpcReduction="10000"/>
          </a:bodyPr>
          <a:lstStyle/>
          <a:p>
            <a:r>
              <a:rPr lang="en-US" dirty="0"/>
              <a:t>Learning objectives:</a:t>
            </a:r>
          </a:p>
          <a:p>
            <a:pPr lvl="1"/>
            <a:r>
              <a:rPr lang="en-US" dirty="0"/>
              <a:t>Adapt the basic terminology (data, information, information system, …)</a:t>
            </a:r>
          </a:p>
          <a:p>
            <a:pPr lvl="1"/>
            <a:r>
              <a:rPr lang="en-US" dirty="0"/>
              <a:t>Understand the components of a computer and its basic operations</a:t>
            </a:r>
          </a:p>
          <a:p>
            <a:pPr lvl="2"/>
            <a:r>
              <a:rPr lang="en-US" dirty="0"/>
              <a:t>Understand what is software and different types of software</a:t>
            </a:r>
          </a:p>
          <a:p>
            <a:pPr lvl="1"/>
            <a:r>
              <a:rPr lang="en-US" dirty="0"/>
              <a:t>Understand what is analog and digital information and the differences between them</a:t>
            </a:r>
          </a:p>
          <a:p>
            <a:pPr lvl="1"/>
            <a:endParaRPr lang="en-US" dirty="0"/>
          </a:p>
          <a:p>
            <a:r>
              <a:rPr lang="en-US" dirty="0"/>
              <a:t>At the end of the lesson a student should be able to:</a:t>
            </a:r>
          </a:p>
          <a:p>
            <a:pPr lvl="1"/>
            <a:r>
              <a:rPr lang="en-US" dirty="0"/>
              <a:t>Explain the above-mentioned terms</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161188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a:t>
            </a:r>
          </a:p>
        </p:txBody>
      </p:sp>
      <p:sp>
        <p:nvSpPr>
          <p:cNvPr id="3" name="Content Placeholder 2"/>
          <p:cNvSpPr>
            <a:spLocks noGrp="1"/>
          </p:cNvSpPr>
          <p:nvPr>
            <p:ph idx="1"/>
          </p:nvPr>
        </p:nvSpPr>
        <p:spPr>
          <a:xfrm>
            <a:off x="1103312" y="2052918"/>
            <a:ext cx="8946541" cy="4589182"/>
          </a:xfrm>
        </p:spPr>
        <p:txBody>
          <a:bodyPr>
            <a:normAutofit/>
          </a:bodyPr>
          <a:lstStyle/>
          <a:p>
            <a:r>
              <a:rPr lang="en-US" dirty="0"/>
              <a:t>What can be done to improve the situation?</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40</a:t>
            </a:fld>
            <a:endParaRPr lang="en-US" dirty="0">
              <a:uFillTx/>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721" y="2619534"/>
            <a:ext cx="8139722" cy="3764992"/>
          </a:xfrm>
          <a:prstGeom prst="rect">
            <a:avLst/>
          </a:prstGeom>
        </p:spPr>
      </p:pic>
    </p:spTree>
    <p:extLst>
      <p:ext uri="{BB962C8B-B14F-4D97-AF65-F5344CB8AC3E}">
        <p14:creationId xmlns:p14="http://schemas.microsoft.com/office/powerpoint/2010/main" val="729682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 2)</a:t>
            </a:r>
          </a:p>
        </p:txBody>
      </p:sp>
      <p:sp>
        <p:nvSpPr>
          <p:cNvPr id="3" name="Content Placeholder 2"/>
          <p:cNvSpPr>
            <a:spLocks noGrp="1"/>
          </p:cNvSpPr>
          <p:nvPr>
            <p:ph idx="1"/>
          </p:nvPr>
        </p:nvSpPr>
        <p:spPr>
          <a:xfrm>
            <a:off x="1103312" y="2052918"/>
            <a:ext cx="8946541" cy="4589182"/>
          </a:xfrm>
        </p:spPr>
        <p:txBody>
          <a:bodyPr>
            <a:normAutofit/>
          </a:bodyPr>
          <a:lstStyle/>
          <a:p>
            <a:r>
              <a:rPr lang="en-US" dirty="0"/>
              <a:t>Bob and Alice decided to change the way they communicate.</a:t>
            </a:r>
          </a:p>
          <a:p>
            <a:r>
              <a:rPr lang="en-US" dirty="0"/>
              <a:t>Bob has switched off his screen and is now using LED to blink information about color and he is flashing that information in short intervals.</a:t>
            </a:r>
          </a:p>
          <a:p>
            <a:r>
              <a:rPr lang="en-US" dirty="0"/>
              <a:t>They agreed that the </a:t>
            </a:r>
            <a:r>
              <a:rPr lang="en-US" u="sng" dirty="0"/>
              <a:t>number of flashes</a:t>
            </a:r>
            <a:r>
              <a:rPr lang="en-US" dirty="0"/>
              <a:t> </a:t>
            </a:r>
            <a:r>
              <a:rPr lang="en-US" b="1" dirty="0"/>
              <a:t>represents</a:t>
            </a:r>
            <a:r>
              <a:rPr lang="en-US" dirty="0"/>
              <a:t> certain </a:t>
            </a:r>
            <a:r>
              <a:rPr lang="en-US" b="1" dirty="0"/>
              <a:t>color</a:t>
            </a:r>
            <a:r>
              <a:rPr lang="en-US" dirty="0"/>
              <a:t> (e.g. 1 flash for black, 3 for green, 7 for yellow, etc.).</a:t>
            </a:r>
          </a:p>
          <a:p>
            <a:pPr marL="0" indent="0">
              <a:buNone/>
            </a:pPr>
            <a:endParaRPr lang="en-US" dirty="0"/>
          </a:p>
          <a:p>
            <a:endParaRPr lang="en-US" u="sng"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41</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076" y="4347509"/>
            <a:ext cx="7683012" cy="2362509"/>
          </a:xfrm>
          <a:prstGeom prst="rect">
            <a:avLst/>
          </a:prstGeom>
        </p:spPr>
      </p:pic>
    </p:spTree>
    <p:extLst>
      <p:ext uri="{BB962C8B-B14F-4D97-AF65-F5344CB8AC3E}">
        <p14:creationId xmlns:p14="http://schemas.microsoft.com/office/powerpoint/2010/main" val="1116295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 2)</a:t>
            </a:r>
          </a:p>
        </p:txBody>
      </p:sp>
      <p:sp>
        <p:nvSpPr>
          <p:cNvPr id="3" name="Content Placeholder 2"/>
          <p:cNvSpPr>
            <a:spLocks noGrp="1"/>
          </p:cNvSpPr>
          <p:nvPr>
            <p:ph idx="1"/>
          </p:nvPr>
        </p:nvSpPr>
        <p:spPr/>
        <p:txBody>
          <a:bodyPr/>
          <a:lstStyle/>
          <a:p>
            <a:r>
              <a:rPr lang="en-US" dirty="0"/>
              <a:t>By changing the way of communicating, Bob and Alice achieved:</a:t>
            </a:r>
          </a:p>
          <a:p>
            <a:pPr lvl="1"/>
            <a:r>
              <a:rPr lang="en-US" dirty="0"/>
              <a:t>The distance is no longer a problem, as long as Alice can see the flash.</a:t>
            </a:r>
          </a:p>
          <a:p>
            <a:pPr lvl="1"/>
            <a:r>
              <a:rPr lang="en-US" dirty="0"/>
              <a:t>The noise in the room can no longer interfere (as Alice only needs to count flashes, not determine their color)</a:t>
            </a:r>
          </a:p>
          <a:p>
            <a:r>
              <a:rPr lang="en-US" dirty="0"/>
              <a:t>Essentially, Bob and Alice now send a digital signal, preventing the loss of information.</a:t>
            </a:r>
          </a:p>
          <a:p>
            <a:endParaRPr lang="en-US" dirty="0"/>
          </a:p>
          <a:p>
            <a:r>
              <a:rPr lang="en-US" dirty="0"/>
              <a:t>All is not ideal – the medium of communication (light) has not changed. In case of physical obstruction or if Bob goes too far, the communication will no longer be possible.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42</a:t>
            </a:fld>
            <a:endParaRPr lang="en-US" dirty="0">
              <a:uFillTx/>
            </a:endParaRPr>
          </a:p>
        </p:txBody>
      </p:sp>
    </p:spTree>
    <p:extLst>
      <p:ext uri="{BB962C8B-B14F-4D97-AF65-F5344CB8AC3E}">
        <p14:creationId xmlns:p14="http://schemas.microsoft.com/office/powerpoint/2010/main" val="2733723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 2)</a:t>
            </a:r>
          </a:p>
        </p:txBody>
      </p:sp>
      <p:sp>
        <p:nvSpPr>
          <p:cNvPr id="3" name="Content Placeholder 2"/>
          <p:cNvSpPr>
            <a:spLocks noGrp="1"/>
          </p:cNvSpPr>
          <p:nvPr>
            <p:ph idx="1"/>
          </p:nvPr>
        </p:nvSpPr>
        <p:spPr/>
        <p:txBody>
          <a:bodyPr/>
          <a:lstStyle/>
          <a:p>
            <a:r>
              <a:rPr lang="en-US" dirty="0"/>
              <a:t>The second problem is the introduction of ENCODING / DECODING.</a:t>
            </a:r>
          </a:p>
          <a:p>
            <a:r>
              <a:rPr lang="en-US" dirty="0"/>
              <a:t>Bob and Alice must agree on the table of colors and associate number with each.</a:t>
            </a:r>
          </a:p>
          <a:p>
            <a:pPr lvl="1"/>
            <a:r>
              <a:rPr lang="en-US" dirty="0"/>
              <a:t>Before sending Bob must ENCODE the color into the number of flashes.</a:t>
            </a:r>
          </a:p>
          <a:p>
            <a:pPr lvl="1"/>
            <a:r>
              <a:rPr lang="en-US" dirty="0"/>
              <a:t>Alice must count the flashed and DECODE the number into desired color.</a:t>
            </a:r>
          </a:p>
          <a:p>
            <a:r>
              <a:rPr lang="en-US" dirty="0"/>
              <a:t>In this example Bob is performing A/D conversion while Alice is performing D/A conversion.</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43</a:t>
            </a:fld>
            <a:endParaRPr lang="en-US" dirty="0">
              <a:uFillTx/>
            </a:endParaRPr>
          </a:p>
        </p:txBody>
      </p:sp>
    </p:spTree>
    <p:extLst>
      <p:ext uri="{BB962C8B-B14F-4D97-AF65-F5344CB8AC3E}">
        <p14:creationId xmlns:p14="http://schemas.microsoft.com/office/powerpoint/2010/main" val="3516477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p>
        </p:txBody>
      </p:sp>
      <p:sp>
        <p:nvSpPr>
          <p:cNvPr id="3" name="Content Placeholder 2"/>
          <p:cNvSpPr>
            <a:spLocks noGrp="1"/>
          </p:cNvSpPr>
          <p:nvPr>
            <p:ph idx="1"/>
          </p:nvPr>
        </p:nvSpPr>
        <p:spPr/>
        <p:txBody>
          <a:bodyPr/>
          <a:lstStyle/>
          <a:p>
            <a:r>
              <a:rPr lang="en-US" dirty="0"/>
              <a:t>Computers natively store and manipulate information in digital form.</a:t>
            </a:r>
          </a:p>
          <a:p>
            <a:r>
              <a:rPr lang="en-US" dirty="0"/>
              <a:t>Humans natively store and manipulate information in analog form.</a:t>
            </a:r>
          </a:p>
          <a:p>
            <a:endParaRPr lang="en-US" dirty="0"/>
          </a:p>
          <a:p>
            <a:r>
              <a:rPr lang="en-US" dirty="0"/>
              <a:t>Note: Every image on the screen is a sequence of numbers. To understand it, we must decode it.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44</a:t>
            </a:fld>
            <a:endParaRPr lang="en-US" dirty="0">
              <a:uFillTx/>
            </a:endParaRPr>
          </a:p>
        </p:txBody>
      </p:sp>
      <p:pic>
        <p:nvPicPr>
          <p:cNvPr id="2050"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92375" y="3998291"/>
            <a:ext cx="6550025" cy="272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97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 2)</a:t>
            </a:r>
          </a:p>
        </p:txBody>
      </p:sp>
      <p:sp>
        <p:nvSpPr>
          <p:cNvPr id="3" name="Content Placeholder 2"/>
          <p:cNvSpPr>
            <a:spLocks noGrp="1"/>
          </p:cNvSpPr>
          <p:nvPr>
            <p:ph idx="1"/>
          </p:nvPr>
        </p:nvSpPr>
        <p:spPr/>
        <p:txBody>
          <a:bodyPr/>
          <a:lstStyle/>
          <a:p>
            <a:r>
              <a:rPr lang="en-US" dirty="0"/>
              <a:t>Discussion: What advantages / disadvantages do you see by communicating via digital signal?</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45</a:t>
            </a:fld>
            <a:endParaRPr lang="en-US" dirty="0">
              <a:uFillTx/>
            </a:endParaRPr>
          </a:p>
        </p:txBody>
      </p:sp>
    </p:spTree>
    <p:extLst>
      <p:ext uri="{BB962C8B-B14F-4D97-AF65-F5344CB8AC3E}">
        <p14:creationId xmlns:p14="http://schemas.microsoft.com/office/powerpoint/2010/main" val="3774037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 (example 2)</a:t>
            </a:r>
          </a:p>
        </p:txBody>
      </p:sp>
      <p:sp>
        <p:nvSpPr>
          <p:cNvPr id="3" name="Content Placeholder 2"/>
          <p:cNvSpPr>
            <a:spLocks noGrp="1"/>
          </p:cNvSpPr>
          <p:nvPr>
            <p:ph idx="1"/>
          </p:nvPr>
        </p:nvSpPr>
        <p:spPr/>
        <p:txBody>
          <a:bodyPr>
            <a:normAutofit lnSpcReduction="10000"/>
          </a:bodyPr>
          <a:lstStyle/>
          <a:p>
            <a:r>
              <a:rPr lang="en-US" dirty="0"/>
              <a:t>Discussion: What advantages / disadvantages do you see by communicating via digital signal?</a:t>
            </a:r>
          </a:p>
          <a:p>
            <a:endParaRPr lang="en-US" dirty="0"/>
          </a:p>
          <a:p>
            <a:r>
              <a:rPr lang="en-US" dirty="0"/>
              <a:t>Advantage: lossless transmission of a signal.</a:t>
            </a:r>
          </a:p>
          <a:p>
            <a:r>
              <a:rPr lang="en-US" dirty="0"/>
              <a:t>Disadvantage(s):</a:t>
            </a:r>
          </a:p>
          <a:p>
            <a:pPr lvl="1"/>
            <a:r>
              <a:rPr lang="en-US" dirty="0"/>
              <a:t>Time </a:t>
            </a:r>
          </a:p>
          <a:p>
            <a:pPr marL="914400" lvl="2" indent="0">
              <a:buNone/>
            </a:pPr>
            <a:r>
              <a:rPr lang="en-US" dirty="0"/>
              <a:t>(Bob has to send and Alice has to count flashed; even if super-fast, instead of showing information at a glance as with analog approach, digital form will take much more time)</a:t>
            </a:r>
          </a:p>
          <a:p>
            <a:pPr lvl="1"/>
            <a:r>
              <a:rPr lang="en-US" dirty="0"/>
              <a:t>The amount of information </a:t>
            </a:r>
          </a:p>
          <a:p>
            <a:pPr marL="914400" lvl="2" indent="0">
              <a:buNone/>
            </a:pPr>
            <a:r>
              <a:rPr lang="en-US" dirty="0"/>
              <a:t>(Bob and Alice must agree on a table. If a color is not in the table it cannot be sent, and the closest one must be picked. Increasing the size of table will require more flashes to be sent, thus more time and more data.)</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46</a:t>
            </a:fld>
            <a:endParaRPr lang="en-US" dirty="0">
              <a:uFillTx/>
            </a:endParaRPr>
          </a:p>
        </p:txBody>
      </p:sp>
    </p:spTree>
    <p:extLst>
      <p:ext uri="{BB962C8B-B14F-4D97-AF65-F5344CB8AC3E}">
        <p14:creationId xmlns:p14="http://schemas.microsoft.com/office/powerpoint/2010/main" val="4237689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and digital</a:t>
            </a:r>
          </a:p>
        </p:txBody>
      </p:sp>
      <p:sp>
        <p:nvSpPr>
          <p:cNvPr id="3" name="Content Placeholder 2"/>
          <p:cNvSpPr>
            <a:spLocks noGrp="1"/>
          </p:cNvSpPr>
          <p:nvPr>
            <p:ph idx="1"/>
          </p:nvPr>
        </p:nvSpPr>
        <p:spPr/>
        <p:txBody>
          <a:bodyPr>
            <a:normAutofit/>
          </a:bodyPr>
          <a:lstStyle/>
          <a:p>
            <a:r>
              <a:rPr lang="en-US" dirty="0"/>
              <a:t>Conclusion:</a:t>
            </a:r>
          </a:p>
          <a:p>
            <a:r>
              <a:rPr lang="en-US" dirty="0"/>
              <a:t>By using information in digital format, we minimize the risk of information loss.</a:t>
            </a:r>
          </a:p>
          <a:p>
            <a:r>
              <a:rPr lang="en-US" dirty="0"/>
              <a:t>If the digitization we use has to be more precise, we need a (much) larger amount of information.</a:t>
            </a:r>
          </a:p>
          <a:p>
            <a:endParaRPr lang="en-US" dirty="0"/>
          </a:p>
          <a:p>
            <a:r>
              <a:rPr lang="en-US" dirty="0"/>
              <a:t>Once a digital channel for commutation is established, it can be used to transmit </a:t>
            </a:r>
            <a:r>
              <a:rPr lang="en-US" b="1" dirty="0">
                <a:solidFill>
                  <a:srgbClr val="FFC000"/>
                </a:solidFill>
              </a:rPr>
              <a:t>any kind</a:t>
            </a:r>
            <a:r>
              <a:rPr lang="en-US" dirty="0">
                <a:solidFill>
                  <a:srgbClr val="FFC000"/>
                </a:solidFill>
              </a:rPr>
              <a:t> </a:t>
            </a:r>
            <a:r>
              <a:rPr lang="en-US" dirty="0"/>
              <a:t>of </a:t>
            </a:r>
            <a:r>
              <a:rPr lang="en-US" dirty="0">
                <a:solidFill>
                  <a:srgbClr val="FFC000"/>
                </a:solidFill>
              </a:rPr>
              <a:t>information</a:t>
            </a:r>
            <a:r>
              <a:rPr lang="en-US" dirty="0"/>
              <a:t>. Bob and Alice can also use the same method to transmit text, sound, etc.</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47</a:t>
            </a:fld>
            <a:endParaRPr lang="en-US" dirty="0">
              <a:uFillTx/>
            </a:endParaRPr>
          </a:p>
        </p:txBody>
      </p:sp>
    </p:spTree>
    <p:extLst>
      <p:ext uri="{BB962C8B-B14F-4D97-AF65-F5344CB8AC3E}">
        <p14:creationId xmlns:p14="http://schemas.microsoft.com/office/powerpoint/2010/main" val="643879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16291" y="726827"/>
            <a:ext cx="8946541" cy="5387593"/>
          </a:xfrm>
        </p:spPr>
        <p:txBody>
          <a:bodyPr>
            <a:normAutofit/>
          </a:bodyPr>
          <a:lstStyle/>
          <a:p>
            <a:pPr marL="457200" indent="-457200">
              <a:buFont typeface="+mj-lt"/>
              <a:buAutoNum type="arabicPeriod"/>
            </a:pPr>
            <a:r>
              <a:rPr lang="en-US" dirty="0"/>
              <a:t>What is computation?</a:t>
            </a:r>
          </a:p>
          <a:p>
            <a:pPr marL="457200" indent="-457200">
              <a:buFont typeface="+mj-lt"/>
              <a:buAutoNum type="arabicPeriod"/>
            </a:pPr>
            <a:r>
              <a:rPr lang="en-US" dirty="0"/>
              <a:t>How do we define data?</a:t>
            </a:r>
          </a:p>
          <a:p>
            <a:pPr marL="457200" indent="-457200">
              <a:buFont typeface="+mj-lt"/>
              <a:buAutoNum type="arabicPeriod"/>
            </a:pPr>
            <a:r>
              <a:rPr lang="en-US" dirty="0"/>
              <a:t>What is information?</a:t>
            </a:r>
          </a:p>
          <a:p>
            <a:pPr marL="457200" indent="-457200">
              <a:buFont typeface="+mj-lt"/>
              <a:buAutoNum type="arabicPeriod"/>
            </a:pPr>
            <a:r>
              <a:rPr lang="en-US" dirty="0"/>
              <a:t>What is information science?</a:t>
            </a:r>
          </a:p>
          <a:p>
            <a:pPr marL="457200" indent="-457200">
              <a:buFont typeface="+mj-lt"/>
              <a:buAutoNum type="arabicPeriod"/>
            </a:pPr>
            <a:r>
              <a:rPr lang="en-US" dirty="0"/>
              <a:t>What is informatics?</a:t>
            </a:r>
          </a:p>
          <a:p>
            <a:pPr marL="457200" indent="-457200">
              <a:buFont typeface="+mj-lt"/>
              <a:buAutoNum type="arabicPeriod"/>
            </a:pPr>
            <a:r>
              <a:rPr lang="en-US" dirty="0"/>
              <a:t>What are the key characteristics of information systems?</a:t>
            </a:r>
          </a:p>
          <a:p>
            <a:pPr marL="457200" indent="-457200">
              <a:buFont typeface="+mj-lt"/>
              <a:buAutoNum type="arabicPeriod"/>
            </a:pPr>
            <a:r>
              <a:rPr lang="en-US" dirty="0"/>
              <a:t>Why are those characteristics so important?</a:t>
            </a:r>
          </a:p>
          <a:p>
            <a:pPr marL="457200" indent="-457200">
              <a:buFont typeface="+mj-lt"/>
              <a:buAutoNum type="arabicPeriod"/>
            </a:pPr>
            <a:r>
              <a:rPr lang="en-US" dirty="0"/>
              <a:t>What is computer science?</a:t>
            </a:r>
          </a:p>
          <a:p>
            <a:pPr marL="457200" indent="-457200">
              <a:buFont typeface="+mj-lt"/>
              <a:buAutoNum type="arabicPeriod"/>
            </a:pPr>
            <a:r>
              <a:rPr lang="en-US" dirty="0"/>
              <a:t>What are the fundamental operations of any device we define as computer?</a:t>
            </a:r>
          </a:p>
          <a:p>
            <a:pPr marL="457200" indent="-457200">
              <a:buFont typeface="+mj-lt"/>
              <a:buAutoNum type="arabicPeriod"/>
            </a:pPr>
            <a:r>
              <a:rPr lang="en-US" dirty="0"/>
              <a:t>What is the key difference between a fixed-program computer and a stored-program computer?</a:t>
            </a:r>
          </a:p>
          <a:p>
            <a:pPr marL="457200" indent="-457200">
              <a:buFont typeface="+mj-lt"/>
              <a:buAutoNum type="arabicPeriod"/>
            </a:pPr>
            <a:r>
              <a:rPr lang="en-US" dirty="0"/>
              <a:t>List elements of von Neumann architecture.</a:t>
            </a:r>
          </a:p>
          <a:p>
            <a:endParaRPr lang="nl-NL"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48</a:t>
            </a:fld>
            <a:endParaRPr lang="en-US" dirty="0">
              <a:uFillTx/>
            </a:endParaRPr>
          </a:p>
        </p:txBody>
      </p:sp>
    </p:spTree>
    <p:extLst>
      <p:ext uri="{BB962C8B-B14F-4D97-AF65-F5344CB8AC3E}">
        <p14:creationId xmlns:p14="http://schemas.microsoft.com/office/powerpoint/2010/main" val="3762242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16291" y="726827"/>
            <a:ext cx="8946541" cy="5387593"/>
          </a:xfrm>
        </p:spPr>
        <p:txBody>
          <a:bodyPr>
            <a:normAutofit/>
          </a:bodyPr>
          <a:lstStyle/>
          <a:p>
            <a:pPr marL="457200" indent="-457200">
              <a:buFont typeface="+mj-lt"/>
              <a:buAutoNum type="arabicPeriod" startAt="12"/>
            </a:pPr>
            <a:r>
              <a:rPr lang="en-US" dirty="0"/>
              <a:t>What is hardware?</a:t>
            </a:r>
          </a:p>
          <a:p>
            <a:pPr marL="457200" indent="-457200">
              <a:buFont typeface="+mj-lt"/>
              <a:buAutoNum type="arabicPeriod" startAt="12"/>
            </a:pPr>
            <a:r>
              <a:rPr lang="en-US" dirty="0"/>
              <a:t>What is software?</a:t>
            </a:r>
          </a:p>
          <a:p>
            <a:pPr marL="457200" indent="-457200">
              <a:buFont typeface="+mj-lt"/>
              <a:buAutoNum type="arabicPeriod" startAt="12"/>
            </a:pPr>
            <a:r>
              <a:rPr lang="en-US" dirty="0"/>
              <a:t>What is the difference between system and application software?</a:t>
            </a:r>
          </a:p>
          <a:p>
            <a:pPr marL="457200" indent="-457200">
              <a:buFont typeface="+mj-lt"/>
              <a:buAutoNum type="arabicPeriod" startAt="12"/>
            </a:pPr>
            <a:r>
              <a:rPr lang="en-US" dirty="0"/>
              <a:t>What is the difference between analog and digital signal?</a:t>
            </a:r>
          </a:p>
          <a:p>
            <a:pPr marL="457200" indent="-457200">
              <a:buFont typeface="+mj-lt"/>
              <a:buAutoNum type="arabicPeriod" startAt="12"/>
            </a:pPr>
            <a:r>
              <a:rPr lang="en-US" dirty="0"/>
              <a:t>How do we call the process of converting the analog to the digital signal?</a:t>
            </a:r>
          </a:p>
          <a:p>
            <a:pPr marL="457200" indent="-457200">
              <a:buFont typeface="+mj-lt"/>
              <a:buAutoNum type="arabicPeriod" startAt="12"/>
            </a:pPr>
            <a:r>
              <a:rPr lang="en-US" dirty="0"/>
              <a:t>What is gained and lost in the process (of converting signal)?</a:t>
            </a:r>
          </a:p>
          <a:p>
            <a:pPr marL="457200" indent="-457200">
              <a:buFont typeface="+mj-lt"/>
              <a:buAutoNum type="arabicPeriod" startAt="12"/>
            </a:pPr>
            <a:r>
              <a:rPr lang="en-US" dirty="0"/>
              <a:t>What type of information storing is native for humans?</a:t>
            </a:r>
          </a:p>
          <a:p>
            <a:pPr marL="457200" indent="-457200">
              <a:buFont typeface="+mj-lt"/>
              <a:buAutoNum type="arabicPeriod" startAt="12"/>
            </a:pPr>
            <a:r>
              <a:rPr lang="en-US" dirty="0"/>
              <a:t>What type of information storing is native for machines?</a:t>
            </a:r>
          </a:p>
          <a:p>
            <a:pPr marL="457200" indent="-457200">
              <a:buFont typeface="+mj-lt"/>
              <a:buAutoNum type="arabicPeriod" startAt="12"/>
            </a:pPr>
            <a:r>
              <a:rPr lang="en-US" dirty="0"/>
              <a:t>What are the benefits and disbenefits of storing information in a analog and digital form?</a:t>
            </a:r>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49</a:t>
            </a:fld>
            <a:endParaRPr lang="en-US" dirty="0">
              <a:uFillTx/>
            </a:endParaRPr>
          </a:p>
        </p:txBody>
      </p:sp>
    </p:spTree>
    <p:extLst>
      <p:ext uri="{BB962C8B-B14F-4D97-AF65-F5344CB8AC3E}">
        <p14:creationId xmlns:p14="http://schemas.microsoft.com/office/powerpoint/2010/main" val="332401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and the Analysis line</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spTree>
    <p:extLst>
      <p:ext uri="{BB962C8B-B14F-4D97-AF65-F5344CB8AC3E}">
        <p14:creationId xmlns:p14="http://schemas.microsoft.com/office/powerpoint/2010/main" val="2897150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Computation is a general term for any type of information processing. It is a process following a well-defined model that is understood and can be expressed in an algorithm, protocol, network topology, etc.</a:t>
            </a:r>
          </a:p>
          <a:p>
            <a:pPr marL="457200" indent="-457200">
              <a:buFont typeface="+mj-lt"/>
              <a:buAutoNum type="arabicPeriod"/>
            </a:pPr>
            <a:r>
              <a:rPr lang="en-US" dirty="0"/>
              <a:t>Data is defined as a representation of facts, concepts, or instructions in a formalized manner, suitable for communication, interpretation, or processing by a human or a computer.</a:t>
            </a:r>
          </a:p>
          <a:p>
            <a:pPr marL="457200" indent="-457200">
              <a:buFont typeface="+mj-lt"/>
              <a:buAutoNum type="arabicPeriod"/>
            </a:pPr>
            <a:r>
              <a:rPr lang="en-US" dirty="0"/>
              <a:t>Information is the processed data that is </a:t>
            </a:r>
            <a:r>
              <a:rPr lang="en-US" dirty="0" err="1"/>
              <a:t>i</a:t>
            </a:r>
            <a:r>
              <a:rPr lang="en-US" dirty="0"/>
              <a:t>) accurate and timely, ii) specific and organized for a purpose, iii) presented within a context that gives it meaning and relevance, and iv) can lead to an increase in understanding and decrease in uncertainty.</a:t>
            </a:r>
          </a:p>
          <a:p>
            <a:pPr marL="457200" indent="-457200">
              <a:buFont typeface="+mj-lt"/>
              <a:buAutoNum type="arabicPeriod"/>
            </a:pPr>
            <a:r>
              <a:rPr lang="en-US" dirty="0"/>
              <a:t>Information science is a scientific field that studies information systems and information-related activities such as information: analysis, collection, classification, storage, transfer, manipulation, dissemination and protection.</a:t>
            </a:r>
          </a:p>
          <a:p>
            <a:pPr marL="457200" indent="-457200">
              <a:buFont typeface="+mj-lt"/>
              <a:buAutoNum type="arabicPeriod"/>
            </a:pPr>
            <a:r>
              <a:rPr lang="en-US" dirty="0"/>
              <a:t>Informatics is an applied form of information science.</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50</a:t>
            </a:fld>
            <a:endParaRPr lang="en-US" dirty="0">
              <a:uFillTx/>
            </a:endParaRPr>
          </a:p>
        </p:txBody>
      </p:sp>
    </p:spTree>
    <p:extLst>
      <p:ext uri="{BB962C8B-B14F-4D97-AF65-F5344CB8AC3E}">
        <p14:creationId xmlns:p14="http://schemas.microsoft.com/office/powerpoint/2010/main" val="114770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lnSpcReduction="10000"/>
          </a:bodyPr>
          <a:lstStyle/>
          <a:p>
            <a:pPr marL="457200" indent="-457200">
              <a:buFont typeface="+mj-lt"/>
              <a:buAutoNum type="arabicPeriod" startAt="6"/>
            </a:pPr>
            <a:r>
              <a:rPr lang="en-US" dirty="0"/>
              <a:t>The key characteristics of information systems are its abilities to acquire, transform and exchange information. </a:t>
            </a:r>
          </a:p>
          <a:p>
            <a:pPr marL="457200" indent="-457200">
              <a:buFont typeface="+mj-lt"/>
              <a:buAutoNum type="arabicPeriod" startAt="6"/>
            </a:pPr>
            <a:r>
              <a:rPr lang="en-US" dirty="0"/>
              <a:t>The key characteristic of information systems are the base requirements of any technological advancement.</a:t>
            </a:r>
          </a:p>
          <a:p>
            <a:pPr marL="457200" indent="-457200">
              <a:buFont typeface="+mj-lt"/>
              <a:buAutoNum type="arabicPeriod" startAt="6"/>
            </a:pPr>
            <a:r>
              <a:rPr lang="en-US" dirty="0"/>
              <a:t>Computer science is a set of skills and technologies focusing on development, programming and use of computers. Computer science deals with all practical activities related to information.</a:t>
            </a:r>
          </a:p>
          <a:p>
            <a:pPr marL="457200" indent="-457200">
              <a:buFont typeface="+mj-lt"/>
              <a:buAutoNum type="arabicPeriod" startAt="6"/>
            </a:pPr>
            <a:r>
              <a:rPr lang="en-US" dirty="0"/>
              <a:t>The fundamental operations of every computer are its ability to: </a:t>
            </a:r>
            <a:r>
              <a:rPr lang="en-US" dirty="0" err="1"/>
              <a:t>i</a:t>
            </a:r>
            <a:r>
              <a:rPr lang="en-US" dirty="0"/>
              <a:t>) input information, ii) store information, iii) process information, and iv) output information.</a:t>
            </a:r>
          </a:p>
          <a:p>
            <a:pPr marL="457200" indent="-457200">
              <a:buFont typeface="+mj-lt"/>
              <a:buAutoNum type="arabicPeriod" startAt="6"/>
            </a:pPr>
            <a:r>
              <a:rPr lang="en-US" dirty="0"/>
              <a:t>The key difference between a fixed-program computer and a stored-program computer is that the first one is designed to do only very specific things, and that changing its program would require rewriting, restructuring or redesigning the machine. On the other hand, a stored-program computer stores (and manipulates) a sequence of instructions, and has a set of elements that will execute any instruction in that sequence. By treating those instructions in the same way as data, a stored-program machine can easily change the program.</a:t>
            </a:r>
          </a:p>
          <a:p>
            <a:pPr marL="457200" indent="-457200">
              <a:buFont typeface="+mj-lt"/>
              <a:buAutoNum type="arabicPeriod" startAt="6"/>
            </a:pPr>
            <a:endParaRPr lang="en-US" dirty="0"/>
          </a:p>
          <a:p>
            <a:pPr marL="457200" indent="-457200">
              <a:buFont typeface="+mj-lt"/>
              <a:buAutoNum type="arabicPeriod" startAt="6"/>
            </a:pPr>
            <a:endParaRPr lang="en-US" dirty="0"/>
          </a:p>
          <a:p>
            <a:pPr marL="457200" indent="-457200">
              <a:buFont typeface="+mj-lt"/>
              <a:buAutoNum type="arabicPeriod" startAt="6"/>
            </a:pPr>
            <a:endParaRPr lang="en-US" dirty="0"/>
          </a:p>
          <a:p>
            <a:pPr marL="457200" indent="-457200">
              <a:buFont typeface="+mj-lt"/>
              <a:buAutoNum type="arabicPeriod" startAt="6"/>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51</a:t>
            </a:fld>
            <a:endParaRPr lang="en-US" dirty="0">
              <a:uFillTx/>
            </a:endParaRPr>
          </a:p>
        </p:txBody>
      </p:sp>
    </p:spTree>
    <p:extLst>
      <p:ext uri="{BB962C8B-B14F-4D97-AF65-F5344CB8AC3E}">
        <p14:creationId xmlns:p14="http://schemas.microsoft.com/office/powerpoint/2010/main" val="2546595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startAt="11"/>
            </a:pPr>
            <a:r>
              <a:rPr lang="en-US" dirty="0"/>
              <a:t>The elements of von Neumann model include: </a:t>
            </a:r>
            <a:r>
              <a:rPr lang="en-US" dirty="0" err="1"/>
              <a:t>i</a:t>
            </a:r>
            <a:r>
              <a:rPr lang="en-US" dirty="0"/>
              <a:t>) input, ii) output, and the computer, consisting of iii) memory and iv) central processing unit, which contains: iv-a) control unit and iv-b) arithmetic logic unit. </a:t>
            </a:r>
          </a:p>
          <a:p>
            <a:pPr marL="457200" indent="-457200">
              <a:buFont typeface="+mj-lt"/>
              <a:buAutoNum type="arabicPeriod" startAt="11"/>
            </a:pPr>
            <a:r>
              <a:rPr lang="en-US" dirty="0"/>
              <a:t>Hardware - physical, tangible parts or components of computer.</a:t>
            </a:r>
          </a:p>
          <a:p>
            <a:pPr marL="457200" indent="-457200">
              <a:buFont typeface="+mj-lt"/>
              <a:buAutoNum type="arabicPeriod" startAt="11"/>
            </a:pPr>
            <a:r>
              <a:rPr lang="en-US" dirty="0"/>
              <a:t>Software – a set of instructions, data or programs used to operate computer and execute specific tasks.</a:t>
            </a:r>
          </a:p>
          <a:p>
            <a:pPr marL="457200" indent="-457200">
              <a:buFont typeface="+mj-lt"/>
              <a:buAutoNum type="arabicPeriod" startAt="11"/>
            </a:pPr>
            <a:r>
              <a:rPr lang="en-US" dirty="0"/>
              <a:t>System software is designed to run a computer’s hardware and application programs. Application software is a collection of programs used by end users that help them perform a specific task.</a:t>
            </a:r>
          </a:p>
          <a:p>
            <a:pPr marL="457200" indent="-457200">
              <a:buFont typeface="+mj-lt"/>
              <a:buAutoNum type="arabicPeriod" startAt="11"/>
            </a:pPr>
            <a:r>
              <a:rPr lang="en-US" dirty="0"/>
              <a:t>Analog signal are continuous while digital signals are always in “steps”.</a:t>
            </a:r>
          </a:p>
          <a:p>
            <a:pPr marL="457200" indent="-457200">
              <a:buFont typeface="+mj-lt"/>
              <a:buAutoNum type="arabicPeriod" startAt="11"/>
            </a:pPr>
            <a:r>
              <a:rPr lang="en-US" dirty="0"/>
              <a:t>Digitization is the process of converting analog to digital signals (information).</a:t>
            </a:r>
          </a:p>
          <a:p>
            <a:pPr marL="457200" indent="-457200">
              <a:buFont typeface="+mj-lt"/>
              <a:buAutoNum type="arabicPeriod" startAt="11"/>
            </a:pPr>
            <a:r>
              <a:rPr lang="en-US" dirty="0"/>
              <a:t>Using digitization we prevent the loss of information. As a consequence, more space and time is required to store and transmit the same information. </a:t>
            </a:r>
          </a:p>
          <a:p>
            <a:pPr marL="457200" indent="-457200">
              <a:buFont typeface="+mj-lt"/>
              <a:buAutoNum type="arabicPeriod" startAt="11"/>
            </a:pPr>
            <a:endParaRPr lang="en-US" dirty="0"/>
          </a:p>
          <a:p>
            <a:pPr marL="457200" indent="-457200">
              <a:buFont typeface="+mj-lt"/>
              <a:buAutoNum type="arabicPeriod" startAt="11"/>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52</a:t>
            </a:fld>
            <a:endParaRPr lang="en-US" dirty="0">
              <a:uFillTx/>
            </a:endParaRPr>
          </a:p>
        </p:txBody>
      </p:sp>
    </p:spTree>
    <p:extLst>
      <p:ext uri="{BB962C8B-B14F-4D97-AF65-F5344CB8AC3E}">
        <p14:creationId xmlns:p14="http://schemas.microsoft.com/office/powerpoint/2010/main" val="2786730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startAt="18"/>
            </a:pPr>
            <a:r>
              <a:rPr lang="en-US" dirty="0"/>
              <a:t>Humans natively store and manipulate information in analog form.</a:t>
            </a:r>
          </a:p>
          <a:p>
            <a:pPr marL="457200" indent="-457200">
              <a:buFont typeface="+mj-lt"/>
              <a:buAutoNum type="arabicPeriod" startAt="18"/>
            </a:pPr>
            <a:r>
              <a:rPr lang="en-US" dirty="0"/>
              <a:t>Computers natively store and manipulate information in digital form.</a:t>
            </a:r>
          </a:p>
          <a:p>
            <a:pPr marL="457200" indent="-457200">
              <a:buFont typeface="+mj-lt"/>
              <a:buAutoNum type="arabicPeriod" startAt="18"/>
            </a:pPr>
            <a:r>
              <a:rPr lang="en-US" dirty="0"/>
              <a:t>The analog form is native for humans and as such will always be present. The digital form is likely to dominate in the future. Analog used to be more accurate, consumed less space and could be transmitted faster than the digital form, but with improvement of the technology that difference diminished. The digital information is resistant to noise and can be copied without quality degradation.</a:t>
            </a:r>
          </a:p>
          <a:p>
            <a:pPr marL="457200" indent="-457200">
              <a:buFont typeface="+mj-lt"/>
              <a:buAutoNum type="arabicPeriod" startAt="18"/>
            </a:pPr>
            <a:endParaRPr lang="en-US" dirty="0"/>
          </a:p>
          <a:p>
            <a:pPr marL="457200" indent="-457200">
              <a:buFont typeface="+mj-lt"/>
              <a:buAutoNum type="arabicPeriod" startAt="18"/>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53</a:t>
            </a:fld>
            <a:endParaRPr lang="en-US" dirty="0">
              <a:uFillTx/>
            </a:endParaRPr>
          </a:p>
        </p:txBody>
      </p:sp>
    </p:spTree>
    <p:extLst>
      <p:ext uri="{BB962C8B-B14F-4D97-AF65-F5344CB8AC3E}">
        <p14:creationId xmlns:p14="http://schemas.microsoft.com/office/powerpoint/2010/main" val="3283115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132-F816-5547-956F-5F767E3DCD1D}"/>
              </a:ext>
            </a:extLst>
          </p:cNvPr>
          <p:cNvSpPr>
            <a:spLocks noGrp="1"/>
          </p:cNvSpPr>
          <p:nvPr>
            <p:ph type="title"/>
          </p:nvPr>
        </p:nvSpPr>
        <p:spPr/>
        <p:txBody>
          <a:bodyPr/>
          <a:lstStyle/>
          <a:p>
            <a:r>
              <a:rPr lang="en-NL" dirty="0"/>
              <a:t>Extra material - videos</a:t>
            </a:r>
          </a:p>
        </p:txBody>
      </p:sp>
      <p:sp>
        <p:nvSpPr>
          <p:cNvPr id="3" name="Content Placeholder 2">
            <a:extLst>
              <a:ext uri="{FF2B5EF4-FFF2-40B4-BE49-F238E27FC236}">
                <a16:creationId xmlns:a16="http://schemas.microsoft.com/office/drawing/2014/main" id="{6C73045F-F7CB-A441-9381-AD6053F15BC0}"/>
              </a:ext>
            </a:extLst>
          </p:cNvPr>
          <p:cNvSpPr>
            <a:spLocks noGrp="1"/>
          </p:cNvSpPr>
          <p:nvPr>
            <p:ph idx="1"/>
          </p:nvPr>
        </p:nvSpPr>
        <p:spPr/>
        <p:txBody>
          <a:bodyPr/>
          <a:lstStyle/>
          <a:p>
            <a:r>
              <a:rPr lang="en-NL" dirty="0"/>
              <a:t>Disclaimer:</a:t>
            </a:r>
          </a:p>
          <a:p>
            <a:pPr marL="0" indent="0">
              <a:buNone/>
            </a:pPr>
            <a:r>
              <a:rPr lang="en-NL" dirty="0"/>
              <a:t>The following videos are </a:t>
            </a:r>
            <a:r>
              <a:rPr lang="en-NL" b="1" u="sng" dirty="0"/>
              <a:t>not</a:t>
            </a:r>
            <a:r>
              <a:rPr lang="en-NL" u="sng" dirty="0"/>
              <a:t> part of the course material</a:t>
            </a:r>
            <a:r>
              <a:rPr lang="en-NL" dirty="0"/>
              <a:t>, and as such, are treated as an extra information. The teaching team believes it is beneficial to the students to also have the topics presented from a different perspective. Some video will provide more information that given at the lesson, some less.</a:t>
            </a:r>
          </a:p>
          <a:p>
            <a:pPr marL="0" indent="0">
              <a:buNone/>
            </a:pPr>
            <a:r>
              <a:rPr lang="en-NL" dirty="0"/>
              <a:t>For the exam, the only relevant information is considered the one given by the teachers and written in the course book.</a:t>
            </a:r>
          </a:p>
          <a:p>
            <a:pPr marL="0" indent="0">
              <a:buNone/>
            </a:pPr>
            <a:r>
              <a:rPr lang="en-NL" dirty="0"/>
              <a:t>To understand the topics better, using external sources, like the videos given below, is strongly recommended. Feel free to explore, and ask your teacher should you have any questions.</a:t>
            </a:r>
          </a:p>
          <a:p>
            <a:endParaRPr lang="en-NL" dirty="0"/>
          </a:p>
        </p:txBody>
      </p:sp>
      <p:sp>
        <p:nvSpPr>
          <p:cNvPr id="4" name="Slide Number Placeholder 3">
            <a:extLst>
              <a:ext uri="{FF2B5EF4-FFF2-40B4-BE49-F238E27FC236}">
                <a16:creationId xmlns:a16="http://schemas.microsoft.com/office/drawing/2014/main" id="{48EC5655-6660-E14D-B397-FEF37C6AD99F}"/>
              </a:ext>
            </a:extLst>
          </p:cNvPr>
          <p:cNvSpPr>
            <a:spLocks noGrp="1"/>
          </p:cNvSpPr>
          <p:nvPr>
            <p:ph type="sldNum" sz="quarter" idx="12"/>
          </p:nvPr>
        </p:nvSpPr>
        <p:spPr/>
        <p:txBody>
          <a:bodyPr/>
          <a:lstStyle/>
          <a:p>
            <a:fld id="{D57F1E4F-1CFF-5643-939E-02111984F565}" type="slidenum">
              <a:rPr lang="en-US" smtClean="0">
                <a:uFillTx/>
              </a:rPr>
              <a:t>54</a:t>
            </a:fld>
            <a:endParaRPr lang="en-US" dirty="0">
              <a:uFillTx/>
            </a:endParaRPr>
          </a:p>
        </p:txBody>
      </p:sp>
    </p:spTree>
    <p:extLst>
      <p:ext uri="{BB962C8B-B14F-4D97-AF65-F5344CB8AC3E}">
        <p14:creationId xmlns:p14="http://schemas.microsoft.com/office/powerpoint/2010/main" val="1693820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C625-A636-D642-85EE-93DA334156D2}"/>
              </a:ext>
            </a:extLst>
          </p:cNvPr>
          <p:cNvSpPr>
            <a:spLocks noGrp="1"/>
          </p:cNvSpPr>
          <p:nvPr>
            <p:ph type="title"/>
          </p:nvPr>
        </p:nvSpPr>
        <p:spPr>
          <a:xfrm>
            <a:off x="646111" y="452718"/>
            <a:ext cx="9404723" cy="1400530"/>
          </a:xfrm>
        </p:spPr>
        <p:txBody>
          <a:bodyPr anchor="t">
            <a:normAutofit/>
          </a:bodyPr>
          <a:lstStyle/>
          <a:p>
            <a:r>
              <a:rPr lang="en-US" dirty="0"/>
              <a:t>W</a:t>
            </a:r>
            <a:r>
              <a:rPr lang="x-none"/>
              <a:t>hat </a:t>
            </a:r>
            <a:r>
              <a:rPr lang="x-none" dirty="0"/>
              <a:t>is a computer … ?</a:t>
            </a:r>
          </a:p>
        </p:txBody>
      </p:sp>
      <p:pic>
        <p:nvPicPr>
          <p:cNvPr id="4" name="Online Media 3" descr="Khan Academy and Code.org | What Makes a Computer, a Computer?">
            <a:hlinkClick r:id="" action="ppaction://media"/>
            <a:extLst>
              <a:ext uri="{FF2B5EF4-FFF2-40B4-BE49-F238E27FC236}">
                <a16:creationId xmlns:a16="http://schemas.microsoft.com/office/drawing/2014/main" id="{92960208-E55C-D24C-81B7-3C6106A02795}"/>
              </a:ext>
            </a:extLst>
          </p:cNvPr>
          <p:cNvPicPr>
            <a:picLocks noRot="1" noChangeAspect="1"/>
          </p:cNvPicPr>
          <p:nvPr>
            <a:videoFile r:link="rId1"/>
          </p:nvPr>
        </p:nvPicPr>
        <p:blipFill>
          <a:blip r:embed="rId4"/>
          <a:stretch>
            <a:fillRect/>
          </a:stretch>
        </p:blipFill>
        <p:spPr>
          <a:xfrm>
            <a:off x="1847266" y="2052918"/>
            <a:ext cx="7458632" cy="4195481"/>
          </a:xfrm>
          <a:prstGeom prst="rect">
            <a:avLst/>
          </a:prstGeom>
          <a:noFill/>
        </p:spPr>
      </p:pic>
      <p:sp>
        <p:nvSpPr>
          <p:cNvPr id="3" name="Slide Number Placeholder 2">
            <a:extLst>
              <a:ext uri="{FF2B5EF4-FFF2-40B4-BE49-F238E27FC236}">
                <a16:creationId xmlns:a16="http://schemas.microsoft.com/office/drawing/2014/main" id="{06EF57AD-C428-C542-96BC-9B9A762E8ADC}"/>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D57F1E4F-1CFF-5643-939E-02111984F565}" type="slidenum">
              <a:rPr lang="en-US" smtClean="0">
                <a:uFillTx/>
              </a:rPr>
              <a:pPr>
                <a:spcAft>
                  <a:spcPts val="600"/>
                </a:spcAft>
              </a:pPr>
              <a:t>55</a:t>
            </a:fld>
            <a:endParaRPr lang="en-US">
              <a:uFillTx/>
            </a:endParaRPr>
          </a:p>
        </p:txBody>
      </p:sp>
    </p:spTree>
    <p:extLst>
      <p:ext uri="{BB962C8B-B14F-4D97-AF65-F5344CB8AC3E}">
        <p14:creationId xmlns:p14="http://schemas.microsoft.com/office/powerpoint/2010/main" val="13851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9519C-EC68-8F45-80D9-B1063BB5698B}"/>
              </a:ext>
            </a:extLst>
          </p:cNvPr>
          <p:cNvSpPr>
            <a:spLocks noGrp="1"/>
          </p:cNvSpPr>
          <p:nvPr>
            <p:ph type="title"/>
          </p:nvPr>
        </p:nvSpPr>
        <p:spPr>
          <a:xfrm>
            <a:off x="646111" y="452718"/>
            <a:ext cx="9404723" cy="1400530"/>
          </a:xfrm>
        </p:spPr>
        <p:txBody>
          <a:bodyPr anchor="t">
            <a:normAutofit/>
          </a:bodyPr>
          <a:lstStyle/>
          <a:p>
            <a:r>
              <a:rPr lang="x-none" dirty="0"/>
              <a:t>von Neumann architecture</a:t>
            </a:r>
          </a:p>
        </p:txBody>
      </p:sp>
      <p:pic>
        <p:nvPicPr>
          <p:cNvPr id="5" name="Online Media 4" descr="Von Neumann Architecture">
            <a:hlinkClick r:id="" action="ppaction://media"/>
            <a:extLst>
              <a:ext uri="{FF2B5EF4-FFF2-40B4-BE49-F238E27FC236}">
                <a16:creationId xmlns:a16="http://schemas.microsoft.com/office/drawing/2014/main" id="{98D65100-5B8D-3049-97A0-62555DD5322C}"/>
              </a:ext>
            </a:extLst>
          </p:cNvPr>
          <p:cNvPicPr>
            <a:picLocks noRot="1" noChangeAspect="1"/>
          </p:cNvPicPr>
          <p:nvPr>
            <a:videoFile r:link="rId1"/>
          </p:nvPr>
        </p:nvPicPr>
        <p:blipFill>
          <a:blip r:embed="rId4"/>
          <a:stretch>
            <a:fillRect/>
          </a:stretch>
        </p:blipFill>
        <p:spPr>
          <a:xfrm>
            <a:off x="1847266" y="2052918"/>
            <a:ext cx="7458632" cy="4195481"/>
          </a:xfrm>
          <a:prstGeom prst="rect">
            <a:avLst/>
          </a:prstGeom>
          <a:noFill/>
        </p:spPr>
      </p:pic>
      <p:sp>
        <p:nvSpPr>
          <p:cNvPr id="4" name="Slide Number Placeholder 3">
            <a:extLst>
              <a:ext uri="{FF2B5EF4-FFF2-40B4-BE49-F238E27FC236}">
                <a16:creationId xmlns:a16="http://schemas.microsoft.com/office/drawing/2014/main" id="{5323115A-9AD7-8B47-9B89-EDF5F03FFA01}"/>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D57F1E4F-1CFF-5643-939E-02111984F565}" type="slidenum">
              <a:rPr lang="en-US" smtClean="0">
                <a:uFillTx/>
              </a:rPr>
              <a:pPr>
                <a:spcAft>
                  <a:spcPts val="600"/>
                </a:spcAft>
              </a:pPr>
              <a:t>56</a:t>
            </a:fld>
            <a:endParaRPr lang="en-US">
              <a:uFillTx/>
            </a:endParaRPr>
          </a:p>
        </p:txBody>
      </p:sp>
    </p:spTree>
    <p:extLst>
      <p:ext uri="{BB962C8B-B14F-4D97-AF65-F5344CB8AC3E}">
        <p14:creationId xmlns:p14="http://schemas.microsoft.com/office/powerpoint/2010/main" val="272935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F36C6-DF27-D94B-B015-0C6B5B6E3FB9}"/>
              </a:ext>
            </a:extLst>
          </p:cNvPr>
          <p:cNvSpPr>
            <a:spLocks noGrp="1"/>
          </p:cNvSpPr>
          <p:nvPr>
            <p:ph type="title"/>
          </p:nvPr>
        </p:nvSpPr>
        <p:spPr>
          <a:xfrm>
            <a:off x="646111" y="452718"/>
            <a:ext cx="9404723" cy="1400530"/>
          </a:xfrm>
        </p:spPr>
        <p:txBody>
          <a:bodyPr anchor="t">
            <a:normAutofit/>
          </a:bodyPr>
          <a:lstStyle/>
          <a:p>
            <a:r>
              <a:rPr lang="x-none" dirty="0"/>
              <a:t>Analog vs Digital</a:t>
            </a:r>
          </a:p>
        </p:txBody>
      </p:sp>
      <p:pic>
        <p:nvPicPr>
          <p:cNvPr id="4" name="Online Media 3" descr="Analog vs. Digital As Fast As Possible">
            <a:hlinkClick r:id="" action="ppaction://media"/>
            <a:extLst>
              <a:ext uri="{FF2B5EF4-FFF2-40B4-BE49-F238E27FC236}">
                <a16:creationId xmlns:a16="http://schemas.microsoft.com/office/drawing/2014/main" id="{51CF1F45-EE05-B549-A163-354AF1BE14CB}"/>
              </a:ext>
            </a:extLst>
          </p:cNvPr>
          <p:cNvPicPr>
            <a:picLocks noRot="1" noChangeAspect="1"/>
          </p:cNvPicPr>
          <p:nvPr>
            <a:videoFile r:link="rId1"/>
          </p:nvPr>
        </p:nvPicPr>
        <p:blipFill>
          <a:blip r:embed="rId4"/>
          <a:stretch>
            <a:fillRect/>
          </a:stretch>
        </p:blipFill>
        <p:spPr>
          <a:xfrm>
            <a:off x="1847266" y="2052918"/>
            <a:ext cx="7458632" cy="4195481"/>
          </a:xfrm>
          <a:prstGeom prst="rect">
            <a:avLst/>
          </a:prstGeom>
          <a:noFill/>
        </p:spPr>
      </p:pic>
      <p:sp>
        <p:nvSpPr>
          <p:cNvPr id="3" name="Slide Number Placeholder 2">
            <a:extLst>
              <a:ext uri="{FF2B5EF4-FFF2-40B4-BE49-F238E27FC236}">
                <a16:creationId xmlns:a16="http://schemas.microsoft.com/office/drawing/2014/main" id="{A12F361F-E26C-7449-ACE8-BC5064B360E8}"/>
              </a:ext>
            </a:extLst>
          </p:cNvPr>
          <p:cNvSpPr>
            <a:spLocks noGrp="1"/>
          </p:cNvSpPr>
          <p:nvPr>
            <p:ph type="sldNum" sz="quarter" idx="12"/>
          </p:nvPr>
        </p:nvSpPr>
        <p:spPr>
          <a:xfrm>
            <a:off x="10352540" y="295729"/>
            <a:ext cx="838199" cy="767687"/>
          </a:xfrm>
        </p:spPr>
        <p:txBody>
          <a:bodyPr anchor="b">
            <a:normAutofit/>
          </a:bodyPr>
          <a:lstStyle/>
          <a:p>
            <a:pPr>
              <a:spcAft>
                <a:spcPts val="600"/>
              </a:spcAft>
            </a:pPr>
            <a:fld id="{D57F1E4F-1CFF-5643-939E-02111984F565}" type="slidenum">
              <a:rPr lang="en-US" smtClean="0">
                <a:uFillTx/>
              </a:rPr>
              <a:pPr>
                <a:spcAft>
                  <a:spcPts val="600"/>
                </a:spcAft>
              </a:pPr>
              <a:t>57</a:t>
            </a:fld>
            <a:endParaRPr lang="en-US">
              <a:uFillTx/>
            </a:endParaRPr>
          </a:p>
        </p:txBody>
      </p:sp>
    </p:spTree>
    <p:extLst>
      <p:ext uri="{BB962C8B-B14F-4D97-AF65-F5344CB8AC3E}">
        <p14:creationId xmlns:p14="http://schemas.microsoft.com/office/powerpoint/2010/main" val="118355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t>
            </a:r>
          </a:p>
        </p:txBody>
      </p:sp>
      <p:sp>
        <p:nvSpPr>
          <p:cNvPr id="3" name="Content Placeholder 2"/>
          <p:cNvSpPr>
            <a:spLocks noGrp="1"/>
          </p:cNvSpPr>
          <p:nvPr>
            <p:ph idx="1"/>
          </p:nvPr>
        </p:nvSpPr>
        <p:spPr/>
        <p:txBody>
          <a:bodyPr>
            <a:normAutofit/>
          </a:bodyPr>
          <a:lstStyle/>
          <a:p>
            <a:r>
              <a:rPr lang="en-US" b="1" u="sng" dirty="0">
                <a:solidFill>
                  <a:srgbClr val="FFC000"/>
                </a:solidFill>
              </a:rPr>
              <a:t>Computation</a:t>
            </a:r>
            <a:r>
              <a:rPr lang="en-US" dirty="0"/>
              <a:t> is a general term for any type of </a:t>
            </a:r>
            <a:r>
              <a:rPr lang="en-US" dirty="0">
                <a:solidFill>
                  <a:srgbClr val="FFC000"/>
                </a:solidFill>
              </a:rPr>
              <a:t>information processing</a:t>
            </a:r>
            <a:r>
              <a:rPr lang="en-US" dirty="0"/>
              <a:t>.</a:t>
            </a:r>
          </a:p>
          <a:p>
            <a:r>
              <a:rPr lang="en-US" dirty="0"/>
              <a:t>It describes phenomena that can range:</a:t>
            </a:r>
          </a:p>
          <a:p>
            <a:pPr lvl="1"/>
            <a:r>
              <a:rPr lang="en-US" dirty="0"/>
              <a:t>From very broad like </a:t>
            </a:r>
            <a:r>
              <a:rPr lang="en-US" u="sng" dirty="0"/>
              <a:t>human thinking</a:t>
            </a:r>
            <a:r>
              <a:rPr lang="en-US" dirty="0"/>
              <a:t>,</a:t>
            </a:r>
          </a:p>
          <a:p>
            <a:pPr lvl="1"/>
            <a:r>
              <a:rPr lang="en-US" dirty="0"/>
              <a:t>To a very </a:t>
            </a:r>
            <a:r>
              <a:rPr lang="en-US" u="sng" dirty="0"/>
              <a:t>specific calculation</a:t>
            </a:r>
            <a:r>
              <a:rPr lang="en-US" dirty="0"/>
              <a:t>.</a:t>
            </a:r>
          </a:p>
          <a:p>
            <a:endParaRPr lang="en-US" dirty="0"/>
          </a:p>
          <a:p>
            <a:r>
              <a:rPr lang="en-US" dirty="0"/>
              <a:t>Definition (from Wikipedia): </a:t>
            </a:r>
            <a:r>
              <a:rPr lang="en-US" b="1" dirty="0">
                <a:solidFill>
                  <a:srgbClr val="FFC000"/>
                </a:solidFill>
              </a:rPr>
              <a:t>Computation</a:t>
            </a:r>
            <a:r>
              <a:rPr lang="en-US" dirty="0">
                <a:solidFill>
                  <a:srgbClr val="FFC000"/>
                </a:solidFill>
              </a:rPr>
              <a:t> </a:t>
            </a:r>
            <a:r>
              <a:rPr lang="en-US" dirty="0"/>
              <a:t>is a </a:t>
            </a:r>
            <a:r>
              <a:rPr lang="en-US" b="1" dirty="0"/>
              <a:t>process</a:t>
            </a:r>
            <a:r>
              <a:rPr lang="en-US" dirty="0"/>
              <a:t> following a well-defined </a:t>
            </a:r>
            <a:r>
              <a:rPr lang="en-US" dirty="0">
                <a:solidFill>
                  <a:srgbClr val="FFC000"/>
                </a:solidFill>
              </a:rPr>
              <a:t>model</a:t>
            </a:r>
            <a:r>
              <a:rPr lang="en-US" dirty="0"/>
              <a:t> that is understood and can be expressed in </a:t>
            </a:r>
            <a:r>
              <a:rPr lang="en-US" dirty="0">
                <a:solidFill>
                  <a:srgbClr val="FFC000"/>
                </a:solidFill>
              </a:rPr>
              <a:t>an algorithm</a:t>
            </a:r>
            <a:r>
              <a:rPr lang="en-US" dirty="0"/>
              <a:t>, </a:t>
            </a:r>
            <a:r>
              <a:rPr lang="en-US" dirty="0">
                <a:solidFill>
                  <a:srgbClr val="FFC000"/>
                </a:solidFill>
              </a:rPr>
              <a:t>protocol</a:t>
            </a:r>
            <a:r>
              <a:rPr lang="en-US" dirty="0"/>
              <a:t>, </a:t>
            </a:r>
            <a:r>
              <a:rPr lang="en-US" dirty="0">
                <a:solidFill>
                  <a:srgbClr val="FFC000"/>
                </a:solidFill>
              </a:rPr>
              <a:t>network topology</a:t>
            </a:r>
            <a:r>
              <a:rPr lang="en-US" dirty="0"/>
              <a:t>, etc.</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spTree>
    <p:extLst>
      <p:ext uri="{BB962C8B-B14F-4D97-AF65-F5344CB8AC3E}">
        <p14:creationId xmlns:p14="http://schemas.microsoft.com/office/powerpoint/2010/main" val="288596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in the Analysis line</a:t>
            </a:r>
          </a:p>
        </p:txBody>
      </p:sp>
      <p:sp>
        <p:nvSpPr>
          <p:cNvPr id="3" name="Slide Number Placeholder 2"/>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grpSp>
        <p:nvGrpSpPr>
          <p:cNvPr id="11" name="Group 10"/>
          <p:cNvGrpSpPr/>
          <p:nvPr/>
        </p:nvGrpSpPr>
        <p:grpSpPr>
          <a:xfrm>
            <a:off x="1026778" y="1465243"/>
            <a:ext cx="8643387" cy="4609532"/>
            <a:chOff x="1026778" y="1465243"/>
            <a:chExt cx="8643387" cy="4609532"/>
          </a:xfrm>
        </p:grpSpPr>
        <p:sp>
          <p:nvSpPr>
            <p:cNvPr id="5" name="Oval 4"/>
            <p:cNvSpPr/>
            <p:nvPr/>
          </p:nvSpPr>
          <p:spPr>
            <a:xfrm>
              <a:off x="6789036" y="3970553"/>
              <a:ext cx="2881129" cy="2104222"/>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1">
              <a:schemeClr val="accent1"/>
            </a:fillRef>
            <a:effectRef idx="1">
              <a:schemeClr val="accent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PROGRAMMING </a:t>
              </a:r>
            </a:p>
          </p:txBody>
        </p:sp>
        <p:sp>
          <p:nvSpPr>
            <p:cNvPr id="6" name="Oval 5"/>
            <p:cNvSpPr/>
            <p:nvPr/>
          </p:nvSpPr>
          <p:spPr>
            <a:xfrm>
              <a:off x="1026778" y="3970553"/>
              <a:ext cx="2881129" cy="2104222"/>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KNOWLEDGE OF CONCEPTS</a:t>
              </a:r>
            </a:p>
          </p:txBody>
        </p:sp>
        <p:sp>
          <p:nvSpPr>
            <p:cNvPr id="7" name="Oval 6"/>
            <p:cNvSpPr/>
            <p:nvPr/>
          </p:nvSpPr>
          <p:spPr>
            <a:xfrm>
              <a:off x="3907907" y="1465243"/>
              <a:ext cx="2881129" cy="2104222"/>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SOLVING</a:t>
              </a:r>
            </a:p>
          </p:txBody>
        </p:sp>
        <p:sp>
          <p:nvSpPr>
            <p:cNvPr id="8" name="Left-Right Arrow 7"/>
            <p:cNvSpPr/>
            <p:nvPr/>
          </p:nvSpPr>
          <p:spPr>
            <a:xfrm rot="2616536">
              <a:off x="6558554" y="3327149"/>
              <a:ext cx="1216152" cy="484632"/>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Left-Right Arrow 8"/>
            <p:cNvSpPr/>
            <p:nvPr/>
          </p:nvSpPr>
          <p:spPr>
            <a:xfrm rot="19027493">
              <a:off x="2919163" y="3298489"/>
              <a:ext cx="1216152" cy="484632"/>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Left-Right Arrow 9"/>
            <p:cNvSpPr/>
            <p:nvPr/>
          </p:nvSpPr>
          <p:spPr>
            <a:xfrm>
              <a:off x="4740395" y="4780348"/>
              <a:ext cx="1216152" cy="484632"/>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156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in the Analysis line</a:t>
            </a:r>
          </a:p>
        </p:txBody>
      </p:sp>
      <p:sp>
        <p:nvSpPr>
          <p:cNvPr id="3" name="Content Placeholder 2"/>
          <p:cNvSpPr>
            <a:spLocks noGrp="1"/>
          </p:cNvSpPr>
          <p:nvPr>
            <p:ph sz="half" idx="1"/>
          </p:nvPr>
        </p:nvSpPr>
        <p:spPr>
          <a:xfrm>
            <a:off x="1103312" y="2060575"/>
            <a:ext cx="4396339" cy="4195763"/>
          </a:xfrm>
        </p:spPr>
        <p:txBody>
          <a:bodyPr/>
          <a:lstStyle/>
          <a:p>
            <a:pPr marL="0" indent="0">
              <a:buNone/>
            </a:pPr>
            <a:r>
              <a:rPr lang="en-US" dirty="0"/>
              <a:t>Problem solving:</a:t>
            </a:r>
          </a:p>
          <a:p>
            <a:r>
              <a:rPr lang="en-US" dirty="0"/>
              <a:t>The ability to take a given problem description and write an original solution (program).</a:t>
            </a:r>
          </a:p>
          <a:p>
            <a:r>
              <a:rPr lang="en-US" dirty="0"/>
              <a:t>A vital skill that develops over time with deliberate practice and effort.</a:t>
            </a:r>
          </a:p>
          <a:p>
            <a:r>
              <a:rPr lang="en-US" dirty="0"/>
              <a:t>Requires foundation in scientific disciplines like: logic and mathematics.</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8</a:t>
            </a:fld>
            <a:endParaRPr lang="en-US" dirty="0">
              <a:uFillTx/>
            </a:endParaRPr>
          </a:p>
        </p:txBody>
      </p:sp>
      <p:sp>
        <p:nvSpPr>
          <p:cNvPr id="7" name="Oval 6"/>
          <p:cNvSpPr/>
          <p:nvPr/>
        </p:nvSpPr>
        <p:spPr>
          <a:xfrm>
            <a:off x="9363308" y="4534606"/>
            <a:ext cx="2287100"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1">
            <a:schemeClr val="accent1"/>
          </a:fillRef>
          <a:effectRef idx="1">
            <a:schemeClr val="accent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PROG. </a:t>
            </a:r>
          </a:p>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SKILL</a:t>
            </a:r>
          </a:p>
        </p:txBody>
      </p:sp>
      <p:sp>
        <p:nvSpPr>
          <p:cNvPr id="8" name="Oval 7"/>
          <p:cNvSpPr/>
          <p:nvPr/>
        </p:nvSpPr>
        <p:spPr>
          <a:xfrm>
            <a:off x="5703367" y="4534606"/>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KNOWLEDGE OF CONCEPTS</a:t>
            </a:r>
          </a:p>
        </p:txBody>
      </p:sp>
      <p:sp>
        <p:nvSpPr>
          <p:cNvPr id="10" name="Left-Right Arrow 9"/>
          <p:cNvSpPr/>
          <p:nvPr/>
        </p:nvSpPr>
        <p:spPr>
          <a:xfrm rot="2616536">
            <a:off x="9637476" y="3921535"/>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Left-Right Arrow 10"/>
          <p:cNvSpPr/>
          <p:nvPr/>
        </p:nvSpPr>
        <p:spPr>
          <a:xfrm rot="19027493">
            <a:off x="6748452" y="3900684"/>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Left-Right Arrow 11"/>
          <p:cNvSpPr/>
          <p:nvPr/>
        </p:nvSpPr>
        <p:spPr>
          <a:xfrm>
            <a:off x="8194184" y="4978792"/>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Oval 8"/>
          <p:cNvSpPr/>
          <p:nvPr/>
        </p:nvSpPr>
        <p:spPr>
          <a:xfrm>
            <a:off x="7533338" y="2566928"/>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SOLVING</a:t>
            </a:r>
          </a:p>
        </p:txBody>
      </p:sp>
    </p:spTree>
    <p:extLst>
      <p:ext uri="{BB962C8B-B14F-4D97-AF65-F5344CB8AC3E}">
        <p14:creationId xmlns:p14="http://schemas.microsoft.com/office/powerpoint/2010/main" val="399405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in the Analysis line</a:t>
            </a:r>
          </a:p>
        </p:txBody>
      </p:sp>
      <p:sp>
        <p:nvSpPr>
          <p:cNvPr id="3" name="Content Placeholder 2"/>
          <p:cNvSpPr>
            <a:spLocks noGrp="1"/>
          </p:cNvSpPr>
          <p:nvPr>
            <p:ph sz="half" idx="1"/>
          </p:nvPr>
        </p:nvSpPr>
        <p:spPr>
          <a:xfrm>
            <a:off x="1103312" y="1707614"/>
            <a:ext cx="4396339" cy="4858439"/>
          </a:xfrm>
        </p:spPr>
        <p:txBody>
          <a:bodyPr>
            <a:normAutofit lnSpcReduction="10000"/>
          </a:bodyPr>
          <a:lstStyle/>
          <a:p>
            <a:pPr marL="0" indent="0">
              <a:buNone/>
            </a:pPr>
            <a:r>
              <a:rPr lang="en-US" dirty="0"/>
              <a:t>Programming skill:</a:t>
            </a:r>
          </a:p>
          <a:p>
            <a:r>
              <a:rPr lang="en-US" dirty="0"/>
              <a:t>Writing (implementing) an original program using previously learned tools and skills.</a:t>
            </a:r>
          </a:p>
          <a:p>
            <a:r>
              <a:rPr lang="en-US" dirty="0"/>
              <a:t>Includes learning of:</a:t>
            </a:r>
          </a:p>
          <a:p>
            <a:pPr lvl="1"/>
            <a:r>
              <a:rPr lang="en-US" dirty="0"/>
              <a:t>Programming syntax,</a:t>
            </a:r>
          </a:p>
          <a:p>
            <a:pPr lvl="1"/>
            <a:r>
              <a:rPr lang="en-US" dirty="0"/>
              <a:t>Reading and writing programs,</a:t>
            </a:r>
          </a:p>
          <a:p>
            <a:pPr lvl="1"/>
            <a:r>
              <a:rPr lang="en-US" dirty="0"/>
              <a:t>Debugging programs,</a:t>
            </a:r>
          </a:p>
          <a:p>
            <a:pPr lvl="1"/>
            <a:r>
              <a:rPr lang="en-US" dirty="0"/>
              <a:t>Using various APIs (application programming interfaces).</a:t>
            </a:r>
          </a:p>
          <a:p>
            <a:r>
              <a:rPr lang="en-US" dirty="0"/>
              <a:t>The main focus of the Development line.</a:t>
            </a:r>
          </a:p>
          <a:p>
            <a:r>
              <a:rPr lang="en-US" dirty="0"/>
              <a:t>In Analysis, we will provide you the essentials to get the job done, but don’t go into details.</a:t>
            </a:r>
          </a:p>
          <a:p>
            <a:pPr lvl="1"/>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9</a:t>
            </a:fld>
            <a:endParaRPr lang="en-US" dirty="0">
              <a:uFillTx/>
            </a:endParaRPr>
          </a:p>
        </p:txBody>
      </p:sp>
      <p:sp>
        <p:nvSpPr>
          <p:cNvPr id="8" name="Oval 7"/>
          <p:cNvSpPr/>
          <p:nvPr/>
        </p:nvSpPr>
        <p:spPr>
          <a:xfrm>
            <a:off x="5703367" y="4534606"/>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KNOWLEDGE OF CONCEPTS</a:t>
            </a:r>
          </a:p>
        </p:txBody>
      </p:sp>
      <p:sp>
        <p:nvSpPr>
          <p:cNvPr id="9" name="Oval 8"/>
          <p:cNvSpPr/>
          <p:nvPr/>
        </p:nvSpPr>
        <p:spPr>
          <a:xfrm>
            <a:off x="7533338" y="2566928"/>
            <a:ext cx="2287099"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SOLVING</a:t>
            </a:r>
          </a:p>
        </p:txBody>
      </p:sp>
      <p:sp>
        <p:nvSpPr>
          <p:cNvPr id="10" name="Left-Right Arrow 9"/>
          <p:cNvSpPr/>
          <p:nvPr/>
        </p:nvSpPr>
        <p:spPr>
          <a:xfrm rot="2616536">
            <a:off x="9637476" y="3921535"/>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Left-Right Arrow 10"/>
          <p:cNvSpPr/>
          <p:nvPr/>
        </p:nvSpPr>
        <p:spPr>
          <a:xfrm rot="19027493">
            <a:off x="6748452" y="3900684"/>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2" name="Left-Right Arrow 11"/>
          <p:cNvSpPr/>
          <p:nvPr/>
        </p:nvSpPr>
        <p:spPr>
          <a:xfrm>
            <a:off x="8194184" y="4978792"/>
            <a:ext cx="965406" cy="352588"/>
          </a:xfrm>
          <a:prstGeom prst="leftRightArrow">
            <a:avLst/>
          </a:prstGeom>
          <a:solidFill>
            <a:srgbClr val="FFFF00"/>
          </a:solidFill>
          <a:ln>
            <a:solidFill>
              <a:schemeClr val="bg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Oval 6"/>
          <p:cNvSpPr/>
          <p:nvPr/>
        </p:nvSpPr>
        <p:spPr>
          <a:xfrm>
            <a:off x="9363308" y="4534606"/>
            <a:ext cx="2287100" cy="1530901"/>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1">
            <a:schemeClr val="accent1"/>
          </a:fillRef>
          <a:effectRef idx="1">
            <a:schemeClr val="accent1"/>
          </a:effectRef>
          <a:fontRef idx="minor">
            <a:schemeClr val="lt1"/>
          </a:fontRef>
        </p:style>
        <p:txBody>
          <a:bodyPr rtlCol="0" anchor="ctr"/>
          <a:lstStyle/>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PROG. </a:t>
            </a:r>
          </a:p>
          <a:p>
            <a:pPr algn="ctr"/>
            <a:r>
              <a:rPr lang="en-US" b="1" dirty="0">
                <a:ln w="9525">
                  <a:solidFill>
                    <a:schemeClr val="bg1"/>
                  </a:solidFill>
                  <a:prstDash val="solid"/>
                </a:ln>
                <a:solidFill>
                  <a:schemeClr val="tx1"/>
                </a:solidFill>
                <a:effectLst>
                  <a:outerShdw blurRad="12700" dist="38100" dir="2700000" algn="tl" rotWithShape="0">
                    <a:schemeClr val="bg1">
                      <a:lumMod val="50000"/>
                    </a:schemeClr>
                  </a:outerShdw>
                </a:effectLst>
              </a:rPr>
              <a:t>SKILL</a:t>
            </a:r>
          </a:p>
        </p:txBody>
      </p:sp>
    </p:spTree>
    <p:extLst>
      <p:ext uri="{BB962C8B-B14F-4D97-AF65-F5344CB8AC3E}">
        <p14:creationId xmlns:p14="http://schemas.microsoft.com/office/powerpoint/2010/main" val="338750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316</TotalTime>
  <Words>3828</Words>
  <Application>Microsoft Macintosh PowerPoint</Application>
  <PresentationFormat>Widescreen</PresentationFormat>
  <Paragraphs>482</Paragraphs>
  <Slides>57</Slides>
  <Notes>12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Century Gothic</vt:lpstr>
      <vt:lpstr>Wingdings 3</vt:lpstr>
      <vt:lpstr>Ion</vt:lpstr>
      <vt:lpstr>Analysis 1: Foundations of Modeling   Lesson 1.1: Introduction to Computer Science</vt:lpstr>
      <vt:lpstr>Welcome to Analysis 1 (course overview)</vt:lpstr>
      <vt:lpstr>Overview of this lesson:  Introduction to computer science</vt:lpstr>
      <vt:lpstr>Overview of this lesson:  Introduction to computer science</vt:lpstr>
      <vt:lpstr>Computation and the Analysis line</vt:lpstr>
      <vt:lpstr>Computation</vt:lpstr>
      <vt:lpstr>Computation in the Analysis line</vt:lpstr>
      <vt:lpstr>Computation in the Analysis line</vt:lpstr>
      <vt:lpstr>Computation in the Analysis line</vt:lpstr>
      <vt:lpstr>Computation in the Analysis line</vt:lpstr>
      <vt:lpstr>Course book</vt:lpstr>
      <vt:lpstr>Basic terminology</vt:lpstr>
      <vt:lpstr>Data and information</vt:lpstr>
      <vt:lpstr>Information science</vt:lpstr>
      <vt:lpstr>Information science (Informatics)</vt:lpstr>
      <vt:lpstr>Information science</vt:lpstr>
      <vt:lpstr>Computer science</vt:lpstr>
      <vt:lpstr>What is a computer?</vt:lpstr>
      <vt:lpstr>Computer</vt:lpstr>
      <vt:lpstr>Early computers</vt:lpstr>
      <vt:lpstr>Personal computers</vt:lpstr>
      <vt:lpstr>Computer</vt:lpstr>
      <vt:lpstr>Fixed-program computers</vt:lpstr>
      <vt:lpstr>Stored-program computers</vt:lpstr>
      <vt:lpstr>Stored-program computer architecture</vt:lpstr>
      <vt:lpstr>Hardware and software</vt:lpstr>
      <vt:lpstr>Hardware and software</vt:lpstr>
      <vt:lpstr>Hardware</vt:lpstr>
      <vt:lpstr>Software</vt:lpstr>
      <vt:lpstr>System software</vt:lpstr>
      <vt:lpstr>Programming software</vt:lpstr>
      <vt:lpstr>Application software</vt:lpstr>
      <vt:lpstr>Analog vs Digital</vt:lpstr>
      <vt:lpstr>Analog and digital</vt:lpstr>
      <vt:lpstr>Analog and digital (camera example)</vt:lpstr>
      <vt:lpstr>Analog and digital</vt:lpstr>
      <vt:lpstr>Analog and digital</vt:lpstr>
      <vt:lpstr>Analog and digital (example)</vt:lpstr>
      <vt:lpstr>Analog and digital (example)</vt:lpstr>
      <vt:lpstr>Analog and digital (example)</vt:lpstr>
      <vt:lpstr>Analog and digital (example 2)</vt:lpstr>
      <vt:lpstr>Analog and digital (example 2)</vt:lpstr>
      <vt:lpstr>Analog and digital (example 2)</vt:lpstr>
      <vt:lpstr>Analog and digital</vt:lpstr>
      <vt:lpstr>Analog and digital (example 2)</vt:lpstr>
      <vt:lpstr>Analog and digital (example 2)</vt:lpstr>
      <vt:lpstr>Analog and digital</vt:lpstr>
      <vt:lpstr>Summary Quiz</vt:lpstr>
      <vt:lpstr>Summary Quiz</vt:lpstr>
      <vt:lpstr>Summary</vt:lpstr>
      <vt:lpstr>Summary</vt:lpstr>
      <vt:lpstr>Summary</vt:lpstr>
      <vt:lpstr>Summary</vt:lpstr>
      <vt:lpstr>Extra material - videos</vt:lpstr>
      <vt:lpstr>What is a computer … ?</vt:lpstr>
      <vt:lpstr>von Neumann architecture</vt:lpstr>
      <vt:lpstr>Analog vs Digital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   Lesson 1: Introduction to Computer Science</dc:title>
  <dc:creator>Dobrkovic, A. (Andrej)</dc:creator>
  <cp:lastModifiedBy>Dobrkovic, A. (Andrej)</cp:lastModifiedBy>
  <cp:revision>53</cp:revision>
  <dcterms:created xsi:type="dcterms:W3CDTF">2020-07-26T05:20:45Z</dcterms:created>
  <dcterms:modified xsi:type="dcterms:W3CDTF">2020-09-16T17:31:50Z</dcterms:modified>
</cp:coreProperties>
</file>